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5" r:id="rId7"/>
    <p:sldId id="261" r:id="rId8"/>
    <p:sldId id="262" r:id="rId9"/>
    <p:sldId id="263" r:id="rId10"/>
    <p:sldId id="264" r:id="rId11"/>
    <p:sldId id="268" r:id="rId12"/>
    <p:sldId id="265" r:id="rId13"/>
    <p:sldId id="267" r:id="rId14"/>
    <p:sldId id="269" r:id="rId15"/>
    <p:sldId id="270" r:id="rId16"/>
    <p:sldId id="271" r:id="rId17"/>
    <p:sldId id="273" r:id="rId18"/>
    <p:sldId id="276" r:id="rId19"/>
    <p:sldId id="279" r:id="rId20"/>
    <p:sldId id="280" r:id="rId21"/>
    <p:sldId id="281" r:id="rId22"/>
    <p:sldId id="282" r:id="rId23"/>
    <p:sldId id="277" r:id="rId24"/>
    <p:sldId id="286" r:id="rId25"/>
    <p:sldId id="284" r:id="rId26"/>
    <p:sldId id="283" r:id="rId27"/>
    <p:sldId id="285" r:id="rId28"/>
    <p:sldId id="287" r:id="rId29"/>
    <p:sldId id="288" r:id="rId30"/>
    <p:sldId id="290" r:id="rId31"/>
    <p:sldId id="278" r:id="rId32"/>
    <p:sldId id="292" r:id="rId33"/>
    <p:sldId id="291" r:id="rId34"/>
    <p:sldId id="293" r:id="rId35"/>
    <p:sldId id="294" r:id="rId36"/>
    <p:sldId id="295" r:id="rId37"/>
    <p:sldId id="297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D2B97E-AAE4-44E8-B7A5-289CA5879E87}">
          <p14:sldIdLst>
            <p14:sldId id="256"/>
          </p14:sldIdLst>
        </p14:section>
        <p14:section name="증강현실앱 제작 실태분석" id="{9875235B-3C15-4143-BBC9-3AA7A098FC5B}">
          <p14:sldIdLst>
            <p14:sldId id="257"/>
            <p14:sldId id="259"/>
          </p14:sldIdLst>
        </p14:section>
        <p14:section name="앱빌더개요" id="{0F6448EC-DEBE-4D08-9B00-6326D82ADA95}">
          <p14:sldIdLst>
            <p14:sldId id="258"/>
            <p14:sldId id="260"/>
          </p14:sldIdLst>
        </p14:section>
        <p14:section name="앱빌더1.0" id="{E16C1B1C-0918-4496-8CA1-6239F6A3B8B9}">
          <p14:sldIdLst>
            <p14:sldId id="275"/>
            <p14:sldId id="261"/>
            <p14:sldId id="262"/>
            <p14:sldId id="263"/>
            <p14:sldId id="264"/>
          </p14:sldIdLst>
        </p14:section>
        <p14:section name="AR편집기" id="{6DAFE974-D771-4DB8-A9D9-8F8367A7CC30}">
          <p14:sldIdLst>
            <p14:sldId id="268"/>
            <p14:sldId id="265"/>
            <p14:sldId id="267"/>
            <p14:sldId id="269"/>
            <p14:sldId id="270"/>
            <p14:sldId id="271"/>
            <p14:sldId id="273"/>
          </p14:sldIdLst>
        </p14:section>
        <p14:section name="앱빌더2.0" id="{C2E0F053-4658-45ED-A960-79DCD23EC5E5}">
          <p14:sldIdLst>
            <p14:sldId id="276"/>
            <p14:sldId id="279"/>
            <p14:sldId id="280"/>
            <p14:sldId id="281"/>
            <p14:sldId id="282"/>
            <p14:sldId id="277"/>
          </p14:sldIdLst>
        </p14:section>
        <p14:section name="앱빌더기능종합" id="{8A4543D6-2920-45EF-B206-83E23A17A2CD}">
          <p14:sldIdLst>
            <p14:sldId id="286"/>
            <p14:sldId id="284"/>
            <p14:sldId id="283"/>
            <p14:sldId id="285"/>
            <p14:sldId id="287"/>
            <p14:sldId id="288"/>
            <p14:sldId id="290"/>
            <p14:sldId id="278"/>
            <p14:sldId id="292"/>
            <p14:sldId id="291"/>
            <p14:sldId id="293"/>
            <p14:sldId id="294"/>
            <p14:sldId id="295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증강현실앱 </a:t>
            </a:r>
            <a:r>
              <a:rPr lang="ko-KR" altLang="en-US" dirty="0" smtClean="0"/>
              <a:t>제작</a:t>
            </a:r>
            <a:r>
              <a:rPr lang="ko-KR" altLang="en-US" dirty="0" smtClean="0"/>
              <a:t>솔루션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mtClean="0"/>
              <a:t>마커인식엔진기반 앱빌더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54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530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3. AR</a:t>
            </a:r>
            <a:r>
              <a:rPr lang="ko-KR" altLang="en-US" dirty="0" smtClean="0"/>
              <a:t>앱관리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0682" y="1678867"/>
            <a:ext cx="1094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만들려는앱의 속성들을 편집할수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이때 등록한 마커중 어느 하나를 무조건 선택해야 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또한 </a:t>
            </a:r>
            <a:r>
              <a:rPr lang="en-US" altLang="ko-KR" dirty="0" smtClean="0"/>
              <a:t>AR</a:t>
            </a:r>
            <a:r>
              <a:rPr lang="ko-KR" altLang="en-US" dirty="0" smtClean="0"/>
              <a:t>편집기로 들어갈수 있으며 앱빌드지령을 줄수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" y="2700339"/>
            <a:ext cx="3038929" cy="405190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71277"/>
              </p:ext>
            </p:extLst>
          </p:nvPr>
        </p:nvGraphicFramePr>
        <p:xfrm>
          <a:off x="3941595" y="2574579"/>
          <a:ext cx="762603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915">
                  <a:extLst>
                    <a:ext uri="{9D8B030D-6E8A-4147-A177-3AD203B41FA5}">
                      <a16:colId xmlns:a16="http://schemas.microsoft.com/office/drawing/2014/main" val="209933305"/>
                    </a:ext>
                  </a:extLst>
                </a:gridCol>
                <a:gridCol w="2508814">
                  <a:extLst>
                    <a:ext uri="{9D8B030D-6E8A-4147-A177-3AD203B41FA5}">
                      <a16:colId xmlns:a16="http://schemas.microsoft.com/office/drawing/2014/main" val="1134345733"/>
                    </a:ext>
                  </a:extLst>
                </a:gridCol>
                <a:gridCol w="3522307">
                  <a:extLst>
                    <a:ext uri="{9D8B030D-6E8A-4147-A177-3AD203B41FA5}">
                      <a16:colId xmlns:a16="http://schemas.microsoft.com/office/drawing/2014/main" val="3983629875"/>
                    </a:ext>
                  </a:extLst>
                </a:gridCol>
              </a:tblGrid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앱속성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설명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실례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82036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이름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앱이름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en-US" altLang="ko-KR" sz="1400" dirty="0" err="1" smtClean="0"/>
                        <a:t>apk</a:t>
                      </a:r>
                      <a:r>
                        <a:rPr lang="ko-KR" altLang="en-US" sz="1400" dirty="0" smtClean="0"/>
                        <a:t>파일이름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HairStyle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2051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아이디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앱패키지명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com.space4.test</a:t>
                      </a:r>
                      <a:endParaRPr lang="ko-KR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223290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라이선스키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AR</a:t>
                      </a:r>
                      <a:r>
                        <a:rPr lang="ko-KR" altLang="en-US" sz="1400" dirty="0" smtClean="0"/>
                        <a:t>엔진사용을 위한 키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ZdS7gTiDwYSUy0k4VHZjYk4i7RFKfzZP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18847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마커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마커관리에서 등록한 마커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207966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아이콘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앱아이콘이미지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jpg, jpeg, </a:t>
                      </a:r>
                      <a:r>
                        <a:rPr lang="en-US" altLang="ko-KR" sz="1400" dirty="0" err="1" smtClean="0"/>
                        <a:t>png</a:t>
                      </a:r>
                      <a:r>
                        <a:rPr lang="en-US" altLang="ko-KR" sz="1400" dirty="0" smtClean="0"/>
                        <a:t> </a:t>
                      </a:r>
                      <a:r>
                        <a:rPr lang="ko-KR" altLang="en-US" sz="1400" dirty="0" smtClean="0"/>
                        <a:t>이미지파일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22007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스플래쉬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앱스플래쉬이미지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jpg, jpeg, </a:t>
                      </a:r>
                      <a:r>
                        <a:rPr lang="en-US" altLang="ko-KR" sz="1400" dirty="0" err="1" smtClean="0"/>
                        <a:t>png</a:t>
                      </a:r>
                      <a:r>
                        <a:rPr lang="en-US" altLang="ko-KR" sz="1400" dirty="0" smtClean="0"/>
                        <a:t> </a:t>
                      </a:r>
                      <a:r>
                        <a:rPr lang="ko-KR" altLang="en-US" sz="1400" dirty="0" smtClean="0"/>
                        <a:t>이미지파일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05725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버전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앱버전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v1.0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532586"/>
                  </a:ext>
                </a:extLst>
              </a:tr>
              <a:tr h="290909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이메일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폰번호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사이트주소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회사이름</a:t>
                      </a:r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966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595" y="5522824"/>
            <a:ext cx="7626036" cy="12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61148"/>
          </a:xfrm>
        </p:spPr>
        <p:txBody>
          <a:bodyPr/>
          <a:lstStyle/>
          <a:p>
            <a:r>
              <a:rPr lang="en-US" altLang="ko-KR" dirty="0" smtClean="0"/>
              <a:t>4. AR </a:t>
            </a:r>
            <a:r>
              <a:rPr lang="ko-KR" altLang="en-US" dirty="0" smtClean="0"/>
              <a:t>편집기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709" y="1670858"/>
            <a:ext cx="6659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AR</a:t>
            </a:r>
            <a:r>
              <a:rPr lang="ko-KR" altLang="en-US" sz="1600" dirty="0" smtClean="0"/>
              <a:t>편집기는 </a:t>
            </a:r>
            <a:r>
              <a:rPr lang="en-US" altLang="ko-KR" sz="1600" dirty="0" smtClean="0"/>
              <a:t>AR</a:t>
            </a:r>
            <a:r>
              <a:rPr lang="ko-KR" altLang="en-US" sz="1600" dirty="0" smtClean="0"/>
              <a:t>콘텐츠</a:t>
            </a:r>
            <a:r>
              <a:rPr lang="en-US" altLang="ko-KR" sz="1600" dirty="0" smtClean="0"/>
              <a:t>, AR</a:t>
            </a:r>
            <a:r>
              <a:rPr lang="ko-KR" altLang="en-US" sz="1600" dirty="0" smtClean="0"/>
              <a:t>편집도구</a:t>
            </a:r>
            <a:r>
              <a:rPr lang="en-US" altLang="ko-KR" sz="1600" dirty="0" smtClean="0"/>
              <a:t>, AR</a:t>
            </a:r>
            <a:r>
              <a:rPr lang="ko-KR" altLang="en-US" sz="1600" dirty="0" smtClean="0"/>
              <a:t>이펙트로 구성된 웹페이지이다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[3. AR</a:t>
            </a:r>
            <a:r>
              <a:rPr lang="ko-KR" altLang="en-US" sz="1600" dirty="0" smtClean="0"/>
              <a:t>앱관리</a:t>
            </a:r>
            <a:r>
              <a:rPr lang="en-US" altLang="ko-KR" sz="1600" dirty="0" smtClean="0"/>
              <a:t>]</a:t>
            </a:r>
            <a:r>
              <a:rPr lang="ko-KR" altLang="en-US" sz="1600" dirty="0" smtClean="0"/>
              <a:t>에서 선택한 마커가 자동적으로 공간중심에 현시되게 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편집결과물은 </a:t>
            </a:r>
            <a:r>
              <a:rPr lang="en-US" altLang="ko-KR" sz="1600" dirty="0" smtClean="0"/>
              <a:t>JSON</a:t>
            </a:r>
            <a:r>
              <a:rPr lang="ko-KR" altLang="en-US" sz="1600" dirty="0" smtClean="0"/>
              <a:t>형식이며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분에 한번씩 자동저장된다</a:t>
            </a:r>
            <a:r>
              <a:rPr lang="en-US" altLang="ko-KR" sz="1600" dirty="0" smtClean="0"/>
              <a:t>.</a:t>
            </a:r>
            <a:br>
              <a:rPr lang="en-US" altLang="ko-KR" sz="1600" dirty="0" smtClean="0"/>
            </a:br>
            <a:r>
              <a:rPr lang="ko-KR" altLang="en-US" sz="1600" dirty="0" smtClean="0"/>
              <a:t>기술적서고로는</a:t>
            </a:r>
            <a:r>
              <a:rPr lang="en-US" altLang="ko-KR" sz="1600" dirty="0" smtClean="0"/>
              <a:t> THREE.JS(</a:t>
            </a:r>
            <a:r>
              <a:rPr lang="en-US" altLang="ko-KR" sz="1600" dirty="0" err="1" smtClean="0"/>
              <a:t>WebGL</a:t>
            </a:r>
            <a:r>
              <a:rPr lang="ko-KR" altLang="en-US" sz="1600" dirty="0" smtClean="0"/>
              <a:t>서고</a:t>
            </a:r>
            <a:r>
              <a:rPr lang="en-US" altLang="ko-KR" sz="1600" dirty="0" smtClean="0"/>
              <a:t>) R110</a:t>
            </a:r>
            <a:r>
              <a:rPr lang="ko-KR" altLang="en-US" sz="1600" dirty="0" smtClean="0"/>
              <a:t>을 사용하였다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770942"/>
              </p:ext>
            </p:extLst>
          </p:nvPr>
        </p:nvGraphicFramePr>
        <p:xfrm>
          <a:off x="290946" y="3646266"/>
          <a:ext cx="368715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54">
                  <a:extLst>
                    <a:ext uri="{9D8B030D-6E8A-4147-A177-3AD203B41FA5}">
                      <a16:colId xmlns:a16="http://schemas.microsoft.com/office/drawing/2014/main" val="2004973288"/>
                    </a:ext>
                  </a:extLst>
                </a:gridCol>
                <a:gridCol w="2073102">
                  <a:extLst>
                    <a:ext uri="{9D8B030D-6E8A-4147-A177-3AD203B41FA5}">
                      <a16:colId xmlns:a16="http://schemas.microsoft.com/office/drawing/2014/main" val="2994459089"/>
                    </a:ext>
                  </a:extLst>
                </a:gridCol>
              </a:tblGrid>
              <a:tr h="26410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AR </a:t>
                      </a:r>
                      <a:r>
                        <a:rPr lang="ko-KR" altLang="en-US" dirty="0" smtClean="0"/>
                        <a:t>콘텐츠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23495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편집기가 제공하는</a:t>
                      </a:r>
                      <a:r>
                        <a:rPr lang="en-US" altLang="ko-KR" sz="1200" dirty="0" smtClean="0"/>
                        <a:t/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 콘텐츠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평면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구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큐브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실린더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피라미드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텍스트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파노라마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en-US" altLang="ko-KR" sz="1200" dirty="0" err="1" smtClean="0"/>
                        <a:t>Youtube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LinkedIn, Twitter, Facebook, Website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812248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사용자가</a:t>
                      </a:r>
                      <a:r>
                        <a:rPr lang="ko-KR" altLang="en-US" sz="1200" baseline="0" dirty="0" smtClean="0"/>
                        <a:t> 등록한</a:t>
                      </a:r>
                      <a:r>
                        <a:rPr lang="en-US" altLang="ko-KR" sz="1200" baseline="0" dirty="0" smtClean="0"/>
                        <a:t/>
                      </a:r>
                      <a:br>
                        <a:rPr lang="en-US" altLang="ko-KR" sz="1200" baseline="0" dirty="0" smtClean="0"/>
                      </a:br>
                      <a:r>
                        <a:rPr lang="ko-KR" altLang="en-US" sz="1200" baseline="0" dirty="0" smtClean="0"/>
                        <a:t>콘텐츠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이미지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오디오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동영상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en-US" altLang="ko-KR" sz="1200" dirty="0" smtClean="0"/>
                        <a:t>3</a:t>
                      </a:r>
                      <a:r>
                        <a:rPr lang="ko-KR" altLang="en-US" sz="1200" dirty="0" smtClean="0"/>
                        <a:t>디모델</a:t>
                      </a:r>
                      <a:r>
                        <a:rPr lang="en-US" altLang="ko-KR" sz="1200" dirty="0" smtClean="0"/>
                        <a:t>, PDF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055343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조명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해빛조명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전등조명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무대조명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주위조명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953889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파티클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구름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안개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눈</a:t>
                      </a:r>
                      <a:r>
                        <a:rPr lang="en-US" altLang="ko-KR" sz="1200" baseline="0" dirty="0" smtClean="0"/>
                        <a:t>, </a:t>
                      </a:r>
                      <a:r>
                        <a:rPr lang="ko-KR" altLang="en-US" sz="1200" baseline="0" dirty="0" smtClean="0"/>
                        <a:t>비</a:t>
                      </a:r>
                      <a:r>
                        <a:rPr lang="en-US" altLang="ko-KR" sz="1200" baseline="0" smtClean="0"/>
                        <a:t>, </a:t>
                      </a:r>
                      <a:r>
                        <a:rPr lang="ko-KR" altLang="en-US" sz="1200" baseline="0" smtClean="0"/>
                        <a:t>불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524608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12976"/>
              </p:ext>
            </p:extLst>
          </p:nvPr>
        </p:nvGraphicFramePr>
        <p:xfrm>
          <a:off x="4252422" y="3646266"/>
          <a:ext cx="3687156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4503">
                  <a:extLst>
                    <a:ext uri="{9D8B030D-6E8A-4147-A177-3AD203B41FA5}">
                      <a16:colId xmlns:a16="http://schemas.microsoft.com/office/drawing/2014/main" val="2004973288"/>
                    </a:ext>
                  </a:extLst>
                </a:gridCol>
                <a:gridCol w="2062653">
                  <a:extLst>
                    <a:ext uri="{9D8B030D-6E8A-4147-A177-3AD203B41FA5}">
                      <a16:colId xmlns:a16="http://schemas.microsoft.com/office/drawing/2014/main" val="2994459089"/>
                    </a:ext>
                  </a:extLst>
                </a:gridCol>
              </a:tblGrid>
              <a:tr h="26410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AR </a:t>
                      </a:r>
                      <a:r>
                        <a:rPr lang="ko-KR" altLang="en-US" dirty="0" smtClean="0"/>
                        <a:t>편집도구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23495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공동도구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Undo/Redo, </a:t>
                      </a:r>
                      <a:br>
                        <a:rPr lang="en-US" altLang="ko-KR" sz="1200" dirty="0" smtClean="0"/>
                      </a:br>
                      <a:r>
                        <a:rPr lang="en-US" altLang="ko-KR" sz="1200" dirty="0" smtClean="0"/>
                        <a:t>3D/2D</a:t>
                      </a:r>
                      <a:r>
                        <a:rPr lang="ko-KR" altLang="en-US" sz="1200" dirty="0" smtClean="0"/>
                        <a:t>보기절환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좌표계현시</a:t>
                      </a:r>
                      <a:r>
                        <a:rPr lang="en-US" altLang="ko-KR" sz="1200" dirty="0" smtClean="0"/>
                        <a:t>(axes), 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공간기준마당현시</a:t>
                      </a:r>
                      <a:r>
                        <a:rPr lang="en-US" altLang="ko-KR" sz="1200" dirty="0" smtClean="0"/>
                        <a:t>(grid),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공간자동회전</a:t>
                      </a:r>
                      <a:r>
                        <a:rPr lang="en-US" altLang="ko-KR" sz="1200" dirty="0" smtClean="0"/>
                        <a:t>(Auto Rotate),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미리보기</a:t>
                      </a:r>
                      <a:r>
                        <a:rPr lang="en-US" altLang="ko-KR" sz="1200" dirty="0" smtClean="0"/>
                        <a:t>,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이미지파일로 저장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107650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기초편집도구</a:t>
                      </a:r>
                      <a:r>
                        <a:rPr lang="en-US" altLang="ko-KR" sz="1200" dirty="0" smtClean="0"/>
                        <a:t>(Layout)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이동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회전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크기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투명도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812248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속성편집도구</a:t>
                      </a:r>
                      <a:r>
                        <a:rPr lang="en-US" altLang="ko-KR" sz="1200" dirty="0" smtClean="0"/>
                        <a:t>(Style)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이름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색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텍스쳐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그림자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재질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055343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특수도구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링크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리소스교체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활성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비활성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삭제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액션조립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en-US" altLang="ko-KR" sz="1200" dirty="0" err="1" smtClean="0"/>
                        <a:t>fbx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338515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40075"/>
              </p:ext>
            </p:extLst>
          </p:nvPr>
        </p:nvGraphicFramePr>
        <p:xfrm>
          <a:off x="8213898" y="3646266"/>
          <a:ext cx="3687156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5402">
                  <a:extLst>
                    <a:ext uri="{9D8B030D-6E8A-4147-A177-3AD203B41FA5}">
                      <a16:colId xmlns:a16="http://schemas.microsoft.com/office/drawing/2014/main" val="2004973288"/>
                    </a:ext>
                  </a:extLst>
                </a:gridCol>
                <a:gridCol w="2261754">
                  <a:extLst>
                    <a:ext uri="{9D8B030D-6E8A-4147-A177-3AD203B41FA5}">
                      <a16:colId xmlns:a16="http://schemas.microsoft.com/office/drawing/2014/main" val="2994459089"/>
                    </a:ext>
                  </a:extLst>
                </a:gridCol>
              </a:tblGrid>
              <a:tr h="26410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AR </a:t>
                      </a:r>
                      <a:r>
                        <a:rPr lang="ko-KR" altLang="en-US" dirty="0" smtClean="0"/>
                        <a:t>이펙트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23495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애니메이션</a:t>
                      </a:r>
                      <a:r>
                        <a:rPr lang="en-US" altLang="ko-KR" sz="1200" dirty="0" smtClean="0"/>
                        <a:t/>
                      </a:r>
                      <a:br>
                        <a:rPr lang="en-US" altLang="ko-KR" sz="1200" dirty="0" smtClean="0"/>
                      </a:b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타임라인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이동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회전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크기</a:t>
                      </a:r>
                      <a:r>
                        <a:rPr lang="en-US" altLang="ko-KR" sz="1200" baseline="0" dirty="0" smtClean="0"/>
                        <a:t>, </a:t>
                      </a:r>
                      <a:r>
                        <a:rPr lang="ko-KR" altLang="en-US" sz="1200" baseline="0" dirty="0" smtClean="0"/>
                        <a:t>투명도에</a:t>
                      </a:r>
                      <a:r>
                        <a:rPr lang="en-US" altLang="ko-KR" sz="1200" baseline="0" dirty="0" smtClean="0"/>
                        <a:t/>
                      </a:r>
                      <a:br>
                        <a:rPr lang="en-US" altLang="ko-KR" sz="1200" baseline="0" dirty="0" smtClean="0"/>
                      </a:br>
                      <a:r>
                        <a:rPr lang="ko-KR" altLang="en-US" sz="1200" baseline="0" dirty="0" smtClean="0"/>
                        <a:t>대하여 일정한 시간동안에</a:t>
                      </a:r>
                      <a:r>
                        <a:rPr lang="en-US" altLang="ko-KR" sz="1200" baseline="0" dirty="0" smtClean="0"/>
                        <a:t/>
                      </a:r>
                      <a:br>
                        <a:rPr lang="en-US" altLang="ko-KR" sz="1200" baseline="0" dirty="0" smtClean="0"/>
                      </a:br>
                      <a:r>
                        <a:rPr lang="ko-KR" altLang="en-US" sz="1200" baseline="0" dirty="0" smtClean="0"/>
                        <a:t>한 상태에서 다른 상태로 이행하게 하는 기능</a:t>
                      </a: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반복가능</a:t>
                      </a:r>
                      <a:r>
                        <a:rPr lang="en-US" altLang="ko-KR" sz="1200" baseline="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812248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특수효과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파티클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구름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안개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눈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물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불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05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6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36186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AR</a:t>
            </a:r>
            <a:r>
              <a:rPr lang="ko-KR" altLang="en-US" dirty="0" smtClean="0"/>
              <a:t>편집기 스크린샷</a:t>
            </a:r>
            <a:endParaRPr lang="ko-KR" altLang="en-US" sz="1400" dirty="0"/>
          </a:p>
        </p:txBody>
      </p:sp>
      <p:pic>
        <p:nvPicPr>
          <p:cNvPr id="1032" name="Picture 8" descr="C:\Users\evening\AppData\Local\Temp\SNAGHTML46fa9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7" y="885825"/>
            <a:ext cx="12211477" cy="597217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68520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4.1 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콘텐츠</a:t>
            </a:r>
            <a:endParaRPr lang="ko-KR" alt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152524"/>
            <a:ext cx="1958730" cy="570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90" y="1152525"/>
            <a:ext cx="1922790" cy="570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116" y="1152525"/>
            <a:ext cx="1955906" cy="570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0276" y="49244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기초콘텐츠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9171" y="58674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고급콘텐츠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6655" y="38205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조명콘텐츠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34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37138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4.2 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편집도구</a:t>
            </a:r>
            <a:endParaRPr lang="ko-KR" alt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51"/>
            <a:ext cx="12192000" cy="59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37138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4.3 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애니메이션</a:t>
            </a:r>
            <a:r>
              <a:rPr lang="en-US" altLang="ko-KR" dirty="0" smtClean="0"/>
              <a:t>(</a:t>
            </a:r>
            <a:r>
              <a:rPr lang="ko-KR" altLang="en-US" dirty="0" smtClean="0"/>
              <a:t>타임라인</a:t>
            </a:r>
            <a:r>
              <a:rPr lang="en-US" altLang="ko-KR" dirty="0" smtClean="0"/>
              <a:t>)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95275" y="3514725"/>
            <a:ext cx="11591925" cy="70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애니메이션에는 </a:t>
            </a:r>
            <a:r>
              <a:rPr lang="en-US" altLang="ko-KR" sz="1400" dirty="0" err="1" smtClean="0"/>
              <a:t>FadeIn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FadeOut</a:t>
            </a:r>
            <a:r>
              <a:rPr lang="en-US" altLang="ko-KR" sz="1400" dirty="0" smtClean="0"/>
              <a:t>, Move, Scale, Rotate</a:t>
            </a:r>
            <a:r>
              <a:rPr lang="ko-KR" altLang="en-US" sz="1400" dirty="0" smtClean="0"/>
              <a:t>가 있으며 한 콘텐츠에 대하여 여러번 적용가능하다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en-US" altLang="ko-KR" sz="1400" dirty="0" smtClean="0"/>
              <a:t>Move, Scale, Rotate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애니에 대해서는 </a:t>
            </a:r>
            <a:r>
              <a:rPr lang="en-US" altLang="ko-KR" sz="1400" dirty="0" smtClean="0"/>
              <a:t>X,Y,Z</a:t>
            </a:r>
            <a:r>
              <a:rPr lang="ko-KR" altLang="en-US" sz="1400" dirty="0" smtClean="0"/>
              <a:t>축별로 이행값들을 지정해줄수 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pic>
        <p:nvPicPr>
          <p:cNvPr id="4100" name="Picture 4" descr="C:\Users\evening\AppData\Local\Temp\SNAGHTML4714db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262"/>
            <a:ext cx="12192000" cy="22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37138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4.3.1 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애니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타임라인방식</a:t>
            </a:r>
            <a:endParaRPr lang="ko-KR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9710260" y="1461658"/>
            <a:ext cx="2386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타임라인방식이란</a:t>
            </a:r>
            <a:r>
              <a:rPr lang="en-US" altLang="ko-KR" sz="1200" dirty="0" smtClean="0"/>
              <a:t>?</a:t>
            </a:r>
            <a:br>
              <a:rPr lang="en-US" altLang="ko-KR" sz="1200" dirty="0" smtClean="0"/>
            </a:br>
            <a:r>
              <a:rPr lang="ko-KR" altLang="en-US" sz="1200" dirty="0" smtClean="0"/>
              <a:t>시간흐름방식을 의미하는데 </a:t>
            </a:r>
            <a:r>
              <a:rPr lang="en-US" altLang="ko-KR" sz="1200" dirty="0" smtClean="0"/>
              <a:t>AR</a:t>
            </a:r>
            <a:r>
              <a:rPr lang="ko-KR" altLang="en-US" sz="1200" dirty="0" smtClean="0"/>
              <a:t>편집기에서는 세계적인 표준 타임라인방식들을 거의 모두 지원한다</a:t>
            </a:r>
            <a:r>
              <a:rPr lang="en-US" altLang="ko-KR" sz="1200" dirty="0" smtClean="0"/>
              <a:t>.(31</a:t>
            </a:r>
            <a:r>
              <a:rPr lang="ko-KR" altLang="en-US" sz="1200" dirty="0" smtClean="0"/>
              <a:t>가지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517"/>
            <a:ext cx="9710260" cy="5776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0260" y="2558713"/>
            <a:ext cx="1281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Linear.None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Quadratic.In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Quadratic.Out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Quadratic.InOut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Cubic.In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 smtClean="0"/>
              <a:t>Cubic.Out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 smtClean="0"/>
              <a:t>Cubic.InOut</a:t>
            </a:r>
            <a:endParaRPr lang="en-US" altLang="ko-KR" sz="1200" dirty="0" smtClean="0"/>
          </a:p>
          <a:p>
            <a:r>
              <a:rPr lang="en-US" altLang="ko-KR" sz="1200" dirty="0" err="1" smtClean="0"/>
              <a:t>Quartic.In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Quartic</a:t>
            </a:r>
            <a:r>
              <a:rPr lang="en-US" altLang="ko-KR" sz="1200" dirty="0" err="1" smtClean="0"/>
              <a:t>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Quartic</a:t>
            </a:r>
            <a:r>
              <a:rPr lang="en-US" altLang="ko-KR" sz="1200" dirty="0" err="1" smtClean="0"/>
              <a:t>.InOut</a:t>
            </a:r>
            <a:endParaRPr lang="en-US" altLang="ko-KR" sz="1200" dirty="0" smtClean="0"/>
          </a:p>
          <a:p>
            <a:r>
              <a:rPr lang="en-US" altLang="ko-KR" sz="1200" dirty="0" err="1" smtClean="0"/>
              <a:t>Quintic.In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/>
              <a:t>Quintic</a:t>
            </a:r>
            <a:r>
              <a:rPr lang="en-US" altLang="ko-KR" sz="1200" dirty="0" err="1" smtClean="0"/>
              <a:t>.Out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/>
              <a:t>Quintic</a:t>
            </a:r>
            <a:r>
              <a:rPr lang="en-US" altLang="ko-KR" sz="1200" dirty="0" err="1" smtClean="0"/>
              <a:t>.InOut</a:t>
            </a:r>
            <a:endParaRPr lang="en-US" altLang="ko-KR" sz="1200" dirty="0" smtClean="0"/>
          </a:p>
          <a:p>
            <a:r>
              <a:rPr lang="en-US" altLang="ko-KR" sz="1200" dirty="0" err="1" smtClean="0"/>
              <a:t>Sinusoidal.In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Sinusoidal</a:t>
            </a:r>
            <a:r>
              <a:rPr lang="en-US" altLang="ko-KR" sz="1200" dirty="0" err="1" smtClean="0"/>
              <a:t>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Sinusoidal</a:t>
            </a:r>
            <a:r>
              <a:rPr lang="en-US" altLang="ko-KR" sz="1200" dirty="0" err="1" smtClean="0"/>
              <a:t>.InOut</a:t>
            </a:r>
            <a:endParaRPr lang="ko-KR" altLang="en-US" sz="1200" dirty="0"/>
          </a:p>
          <a:p>
            <a:r>
              <a:rPr lang="en-US" altLang="ko-KR" sz="1200" dirty="0" err="1" smtClean="0"/>
              <a:t>Exponential.In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Exponential</a:t>
            </a:r>
            <a:r>
              <a:rPr lang="en-US" altLang="ko-KR" sz="1200" dirty="0" err="1" smtClean="0"/>
              <a:t>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Exponential</a:t>
            </a:r>
            <a:r>
              <a:rPr lang="en-US" altLang="ko-KR" sz="1200" dirty="0" err="1" smtClean="0"/>
              <a:t>.InOut</a:t>
            </a:r>
            <a:endParaRPr lang="ko-KR" altLang="en-US" sz="1200" dirty="0"/>
          </a:p>
          <a:p>
            <a:r>
              <a:rPr lang="en-US" altLang="ko-KR" sz="1200" dirty="0" err="1" smtClean="0"/>
              <a:t>Circular.In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Circular</a:t>
            </a:r>
            <a:r>
              <a:rPr lang="en-US" altLang="ko-KR" sz="1200" dirty="0" err="1" smtClean="0"/>
              <a:t>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Circular</a:t>
            </a:r>
            <a:r>
              <a:rPr lang="en-US" altLang="ko-KR" sz="1200" dirty="0" err="1" smtClean="0"/>
              <a:t>.InOut</a:t>
            </a:r>
            <a:endParaRPr lang="ko-KR" altLang="en-US" sz="1200" dirty="0"/>
          </a:p>
          <a:p>
            <a:endParaRPr lang="ko-KR" altLang="en-US" sz="1200" dirty="0" smtClean="0"/>
          </a:p>
          <a:p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1065430" y="2558713"/>
            <a:ext cx="1031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Elastic.In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/>
              <a:t>Elastic</a:t>
            </a:r>
            <a:r>
              <a:rPr lang="en-US" altLang="ko-KR" sz="1200" dirty="0" err="1" smtClean="0"/>
              <a:t>.Out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/>
              <a:t>Elastic</a:t>
            </a:r>
            <a:r>
              <a:rPr lang="en-US" altLang="ko-KR" sz="1200" dirty="0" err="1" smtClean="0"/>
              <a:t>.InOut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Cubic.In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 smtClean="0"/>
              <a:t>Cubic.Out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 smtClean="0"/>
              <a:t>Cubic.InOut</a:t>
            </a:r>
            <a:endParaRPr lang="en-US" altLang="ko-KR" sz="1200" dirty="0" smtClean="0"/>
          </a:p>
          <a:p>
            <a:r>
              <a:rPr lang="en-US" altLang="ko-KR" sz="1200" dirty="0" err="1" smtClean="0"/>
              <a:t>Back.In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Back</a:t>
            </a:r>
            <a:r>
              <a:rPr lang="en-US" altLang="ko-KR" sz="1200" dirty="0" err="1" smtClean="0"/>
              <a:t>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Back</a:t>
            </a:r>
            <a:r>
              <a:rPr lang="en-US" altLang="ko-KR" sz="1200" dirty="0" err="1" smtClean="0"/>
              <a:t>.InOut</a:t>
            </a:r>
            <a:endParaRPr lang="en-US" altLang="ko-KR" sz="1200" dirty="0" smtClean="0"/>
          </a:p>
          <a:p>
            <a:r>
              <a:rPr lang="en-US" altLang="ko-KR" sz="1200" dirty="0" err="1" smtClean="0"/>
              <a:t>Bounce.In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/>
              <a:t>Bounce</a:t>
            </a:r>
            <a:r>
              <a:rPr lang="en-US" altLang="ko-KR" sz="1200" dirty="0" err="1" smtClean="0"/>
              <a:t>.Out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Bounce.InOut</a:t>
            </a:r>
            <a:endParaRPr lang="ko-KR" altLang="en-US" sz="1200" dirty="0" smtClean="0"/>
          </a:p>
          <a:p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528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37138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4.4 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특수효과</a:t>
            </a:r>
            <a:r>
              <a:rPr lang="en-US" altLang="ko-KR" dirty="0" smtClean="0"/>
              <a:t>(</a:t>
            </a:r>
            <a:r>
              <a:rPr lang="ko-KR" altLang="en-US" dirty="0" smtClean="0"/>
              <a:t>파티클</a:t>
            </a:r>
            <a:r>
              <a:rPr lang="en-US" altLang="ko-KR" dirty="0" smtClean="0"/>
              <a:t>)</a:t>
            </a:r>
            <a:endParaRPr lang="ko-KR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692" y="1286174"/>
            <a:ext cx="2038095" cy="478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24850" y="179653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연기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24849" y="24728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호수</a:t>
            </a:r>
            <a:endParaRPr lang="ko-KR" alt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96150" y="2638425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24850" y="39147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비</a:t>
            </a:r>
            <a:endParaRPr lang="ko-KR" alt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96150" y="4099441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48525" y="1962150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296150" y="3419475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24849" y="323480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불꽃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화염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32050" y="17965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물방울</a:t>
            </a:r>
            <a:endParaRPr lang="ko-KR" alt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076579" y="1962150"/>
            <a:ext cx="876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4240" y="245375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섬광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보석광채</a:t>
            </a:r>
            <a:endParaRPr lang="ko-KR" alt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076579" y="2657475"/>
            <a:ext cx="876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76579" y="3419475"/>
            <a:ext cx="876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85801" y="324647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구름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안개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70631" y="39344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눈</a:t>
            </a:r>
            <a:endParaRPr lang="ko-KR" alt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076579" y="4119086"/>
            <a:ext cx="876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4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마커엔진기반 앱빌더</a:t>
            </a:r>
            <a:r>
              <a:rPr lang="en-US" altLang="ko-KR" dirty="0" smtClean="0"/>
              <a:t>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앱빌더</a:t>
            </a:r>
            <a:r>
              <a:rPr lang="en-US" altLang="ko-KR" dirty="0" smtClean="0"/>
              <a:t>1.0</a:t>
            </a:r>
            <a:r>
              <a:rPr lang="ko-KR" altLang="en-US" dirty="0" smtClean="0"/>
              <a:t>사용과정에 사용자들이 제의한 보다 효율적인 시나리오와 편집기능들을 보강하는 방향에서 </a:t>
            </a:r>
            <a:r>
              <a:rPr lang="en-US" altLang="ko-KR" dirty="0" smtClean="0"/>
              <a:t>2.0</a:t>
            </a:r>
            <a:r>
              <a:rPr lang="ko-KR" altLang="en-US" dirty="0" smtClean="0"/>
              <a:t>을 </a:t>
            </a:r>
            <a:r>
              <a:rPr lang="ko-KR" altLang="en-US" dirty="0" smtClean="0"/>
              <a:t>개발하였다</a:t>
            </a:r>
            <a:r>
              <a:rPr lang="en-US" altLang="ko-KR" dirty="0" smtClean="0"/>
              <a:t>.</a:t>
            </a:r>
          </a:p>
          <a:p>
            <a:r>
              <a:rPr lang="en-US" dirty="0" smtClean="0"/>
              <a:t>1.0</a:t>
            </a:r>
            <a:r>
              <a:rPr lang="ko-KR" altLang="en-US" dirty="0" smtClean="0"/>
              <a:t>에서 지원하고 있는 기능들을 충분히 검사하여 완벽성을 </a:t>
            </a:r>
            <a:r>
              <a:rPr lang="ko-KR" altLang="en-US" dirty="0" smtClean="0"/>
              <a:t>보장하였다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3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프로젝트별 콘텐츠관리와 보다 개선된 작업흐름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28553"/>
            <a:ext cx="10363826" cy="154615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1.0</a:t>
            </a:r>
            <a:r>
              <a:rPr lang="ko-KR" altLang="en-US" dirty="0" smtClean="0"/>
              <a:t>에서는 유저가 마커와 콘텐츠를 먼저 등록하고 임의의 앱을 편집할때에 등록된 모든 콘텐츠를 사용가능하게 되어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이것은 해당 앱의 내용에 맞지 않는 불필요한 콘텐츠들도 현시해주어 유저에게 혼잡성을 주게 되며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작업흐름에서도 마커관리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콘텐츠관리기능을 앱관리와 분리시켰기때문에 증강현실을 편집하려면 편집환경에서 탈퇴하여 콘텐츠관리기능에 들어가서 등록한 후 다시 앱관리기능으로 돌아와야 하는 </a:t>
            </a:r>
            <a:r>
              <a:rPr lang="en-US" altLang="ko-KR" dirty="0" smtClean="0"/>
              <a:t>UI</a:t>
            </a:r>
            <a:r>
              <a:rPr lang="ko-KR" altLang="en-US" dirty="0" smtClean="0"/>
              <a:t>적불편성을 내재하고 있다</a:t>
            </a:r>
            <a:r>
              <a:rPr lang="en-US" altLang="ko-KR" dirty="0" smtClean="0"/>
              <a:t>. </a:t>
            </a:r>
          </a:p>
          <a:p>
            <a:r>
              <a:rPr lang="en-US" dirty="0" smtClean="0"/>
              <a:t>2.0</a:t>
            </a:r>
            <a:r>
              <a:rPr lang="ko-KR" altLang="en-US" dirty="0" smtClean="0"/>
              <a:t>에서는 프로젝트를 먼저 창조하고 그안에서 콘텐츠를 등록관리하게 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 콘텐츠의 사용관리범위를 명백하게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이에 따르는 작업흐름을 </a:t>
            </a:r>
            <a:r>
              <a:rPr lang="en-US" altLang="ko-KR" dirty="0" smtClean="0"/>
              <a:t>UI</a:t>
            </a:r>
            <a:r>
              <a:rPr lang="ko-KR" altLang="en-US" dirty="0" smtClean="0"/>
              <a:t>적으로 편리하게 </a:t>
            </a:r>
            <a:r>
              <a:rPr lang="ko-KR" altLang="en-US" dirty="0" smtClean="0"/>
              <a:t>변경하였다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즉 어느 사용자가 등록한 콘텐츠인가하는 </a:t>
            </a:r>
            <a:r>
              <a:rPr lang="ko-KR" altLang="en-US" dirty="0" smtClean="0">
                <a:solidFill>
                  <a:srgbClr val="C00000"/>
                </a:solidFill>
              </a:rPr>
              <a:t>유저별 콘텐츠관리범위</a:t>
            </a:r>
            <a:r>
              <a:rPr lang="ko-KR" altLang="en-US" dirty="0" smtClean="0"/>
              <a:t>로부터 어느 프로젝트에서 등록한 콘텐츠인가 하는 </a:t>
            </a:r>
            <a:r>
              <a:rPr lang="ko-KR" altLang="en-US" dirty="0" smtClean="0">
                <a:solidFill>
                  <a:srgbClr val="C00000"/>
                </a:solidFill>
              </a:rPr>
              <a:t>프로젝트별 콘텐츠관리범위</a:t>
            </a:r>
            <a:r>
              <a:rPr lang="ko-KR" altLang="en-US" dirty="0" smtClean="0"/>
              <a:t>로 그 사용기능을 전반적으로 </a:t>
            </a:r>
            <a:r>
              <a:rPr lang="ko-KR" altLang="en-US" dirty="0" smtClean="0"/>
              <a:t>변경하였다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28897" y="3632662"/>
            <a:ext cx="1417322" cy="5569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+mj-ea"/>
                <a:ea typeface="+mj-ea"/>
              </a:rPr>
              <a:t>마커관리</a:t>
            </a:r>
            <a:r>
              <a:rPr lang="en-US" altLang="ko-KR" sz="1400" dirty="0" smtClean="0">
                <a:latin typeface="+mj-ea"/>
                <a:ea typeface="+mj-ea"/>
              </a:rPr>
              <a:t/>
            </a:r>
            <a:br>
              <a:rPr lang="en-US" altLang="ko-KR" sz="1400" dirty="0" smtClean="0">
                <a:latin typeface="+mj-ea"/>
                <a:ea typeface="+mj-ea"/>
              </a:rPr>
            </a:br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마커</a:t>
            </a:r>
            <a:r>
              <a:rPr lang="en-US" altLang="ko-KR" sz="1200" dirty="0" smtClean="0">
                <a:latin typeface="+mj-ea"/>
                <a:ea typeface="+mj-ea"/>
              </a:rPr>
              <a:t>1 … N)</a:t>
            </a:r>
            <a:endParaRPr lang="en-US" sz="1200" dirty="0">
              <a:latin typeface="+mj-ea"/>
              <a:ea typeface="+mj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28897" y="4389121"/>
            <a:ext cx="1417322" cy="593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+mj-ea"/>
                <a:ea typeface="+mj-ea"/>
              </a:rPr>
              <a:t>콘텐츠관리</a:t>
            </a:r>
            <a:r>
              <a:rPr lang="en-US" altLang="ko-KR" sz="1400" dirty="0" smtClean="0">
                <a:latin typeface="+mj-ea"/>
                <a:ea typeface="+mj-ea"/>
              </a:rPr>
              <a:t/>
            </a:r>
            <a:br>
              <a:rPr lang="en-US" altLang="ko-KR" sz="1400" dirty="0" smtClean="0">
                <a:latin typeface="+mj-ea"/>
                <a:ea typeface="+mj-ea"/>
              </a:rPr>
            </a:br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콘텐츠</a:t>
            </a:r>
            <a:r>
              <a:rPr lang="en-US" altLang="ko-KR" sz="1200" dirty="0" smtClean="0">
                <a:latin typeface="+mj-ea"/>
                <a:ea typeface="+mj-ea"/>
              </a:rPr>
              <a:t>1 … N)</a:t>
            </a:r>
            <a:endParaRPr lang="en-US" sz="1200" dirty="0">
              <a:latin typeface="+mj-ea"/>
              <a:ea typeface="+mj-ea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5389" y="4893569"/>
            <a:ext cx="1122218" cy="3767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사용자</a:t>
            </a:r>
            <a:endParaRPr lang="en-US" sz="1400" dirty="0"/>
          </a:p>
        </p:txBody>
      </p:sp>
      <p:cxnSp>
        <p:nvCxnSpPr>
          <p:cNvPr id="13" name="Elbow Connector 12"/>
          <p:cNvCxnSpPr>
            <a:stCxn id="8" idx="6"/>
            <a:endCxn id="5" idx="1"/>
          </p:cNvCxnSpPr>
          <p:nvPr/>
        </p:nvCxnSpPr>
        <p:spPr>
          <a:xfrm flipV="1">
            <a:off x="1637607" y="4685665"/>
            <a:ext cx="991290" cy="396297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8" idx="0"/>
            <a:endCxn id="4" idx="1"/>
          </p:cNvCxnSpPr>
          <p:nvPr/>
        </p:nvCxnSpPr>
        <p:spPr>
          <a:xfrm rot="5400000" flipH="1" flipV="1">
            <a:off x="1361482" y="3626155"/>
            <a:ext cx="982430" cy="1552399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4"/>
            <a:endCxn id="6" idx="1"/>
          </p:cNvCxnSpPr>
          <p:nvPr/>
        </p:nvCxnSpPr>
        <p:spPr>
          <a:xfrm rot="16200000" flipH="1">
            <a:off x="1632792" y="4714060"/>
            <a:ext cx="439810" cy="1552399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2628897" y="5181715"/>
            <a:ext cx="1417322" cy="1056900"/>
            <a:chOff x="2628897" y="5668096"/>
            <a:chExt cx="1417322" cy="1056900"/>
          </a:xfrm>
        </p:grpSpPr>
        <p:sp>
          <p:nvSpPr>
            <p:cNvPr id="6" name="Rounded Rectangle 5"/>
            <p:cNvSpPr/>
            <p:nvPr/>
          </p:nvSpPr>
          <p:spPr>
            <a:xfrm>
              <a:off x="2628897" y="5668096"/>
              <a:ext cx="1417322" cy="105690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ea"/>
                <a:ea typeface="+mj-ea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662147" y="5756735"/>
              <a:ext cx="870762" cy="28602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앱</a:t>
              </a:r>
              <a:r>
                <a:rPr lang="en-US" altLang="ko-KR" sz="800" dirty="0" smtClean="0">
                  <a:latin typeface="+mj-ea"/>
                  <a:ea typeface="+mj-ea"/>
                </a:rPr>
                <a:t>1</a:t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증강현실편집</a:t>
              </a:r>
              <a:r>
                <a:rPr lang="en-US" altLang="ko-KR" sz="800" dirty="0" smtClean="0">
                  <a:latin typeface="+mj-ea"/>
                  <a:ea typeface="+mj-ea"/>
                </a:rPr>
                <a:t>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662147" y="6342869"/>
              <a:ext cx="870762" cy="28602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앱</a:t>
              </a:r>
              <a:r>
                <a:rPr lang="en-US" altLang="ko-KR" sz="800" dirty="0">
                  <a:latin typeface="+mj-ea"/>
                  <a:ea typeface="+mj-ea"/>
                </a:rPr>
                <a:t>N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증강현실편집</a:t>
              </a:r>
              <a:r>
                <a:rPr lang="en-US" altLang="ko-KR" sz="800" dirty="0" smtClean="0">
                  <a:latin typeface="+mj-ea"/>
                  <a:ea typeface="+mj-ea"/>
                </a:rPr>
                <a:t>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37306" y="5887539"/>
              <a:ext cx="400110" cy="6646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400" dirty="0" smtClean="0"/>
                <a:t>앱관리</a:t>
              </a:r>
              <a:endParaRPr lang="en-US" sz="1400" dirty="0"/>
            </a:p>
          </p:txBody>
        </p:sp>
        <p:cxnSp>
          <p:nvCxnSpPr>
            <p:cNvPr id="82" name="Straight Connector 81"/>
            <p:cNvCxnSpPr>
              <a:endCxn id="65" idx="0"/>
            </p:cNvCxnSpPr>
            <p:nvPr/>
          </p:nvCxnSpPr>
          <p:spPr>
            <a:xfrm>
              <a:off x="3097528" y="6042761"/>
              <a:ext cx="0" cy="30010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Elbow Connector 88"/>
          <p:cNvCxnSpPr>
            <a:stCxn id="6" idx="3"/>
            <a:endCxn id="4" idx="3"/>
          </p:cNvCxnSpPr>
          <p:nvPr/>
        </p:nvCxnSpPr>
        <p:spPr>
          <a:xfrm flipV="1">
            <a:off x="4046219" y="3911139"/>
            <a:ext cx="12700" cy="1799026"/>
          </a:xfrm>
          <a:prstGeom prst="bent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78" idx="3"/>
            <a:endCxn id="5" idx="3"/>
          </p:cNvCxnSpPr>
          <p:nvPr/>
        </p:nvCxnSpPr>
        <p:spPr>
          <a:xfrm flipV="1">
            <a:off x="4037416" y="4685665"/>
            <a:ext cx="8803" cy="1047796"/>
          </a:xfrm>
          <a:prstGeom prst="bentConnector3">
            <a:avLst>
              <a:gd name="adj1" fmla="val 2696842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6727106" y="4846623"/>
            <a:ext cx="1122218" cy="3767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사용자</a:t>
            </a:r>
            <a:endParaRPr lang="en-US" sz="1400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8491026" y="3491245"/>
            <a:ext cx="2049513" cy="1259740"/>
            <a:chOff x="7490728" y="3283566"/>
            <a:chExt cx="2306092" cy="1643364"/>
          </a:xfrm>
        </p:grpSpPr>
        <p:grpSp>
          <p:nvGrpSpPr>
            <p:cNvPr id="138" name="Group 137"/>
            <p:cNvGrpSpPr/>
            <p:nvPr/>
          </p:nvGrpSpPr>
          <p:grpSpPr>
            <a:xfrm>
              <a:off x="7490728" y="3283566"/>
              <a:ext cx="2306092" cy="1643364"/>
              <a:chOff x="2628897" y="5668096"/>
              <a:chExt cx="1417322" cy="1056900"/>
            </a:xfrm>
          </p:grpSpPr>
          <p:sp>
            <p:nvSpPr>
              <p:cNvPr id="144" name="Rounded Rectangle 143"/>
              <p:cNvSpPr/>
              <p:nvPr/>
            </p:nvSpPr>
            <p:spPr>
              <a:xfrm>
                <a:off x="2628897" y="5668096"/>
                <a:ext cx="1417322" cy="10569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ea"/>
                  <a:ea typeface="+mj-ea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029583" y="5701267"/>
                <a:ext cx="615949" cy="30777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ko-KR" altLang="en-US" sz="1400" dirty="0" smtClean="0"/>
                  <a:t>프로젝트</a:t>
                </a:r>
                <a:r>
                  <a:rPr lang="en-US" altLang="ko-KR" sz="1400" dirty="0" smtClean="0"/>
                  <a:t>1</a:t>
                </a:r>
                <a:endParaRPr lang="en-US" sz="1400" dirty="0"/>
              </a:p>
            </p:txBody>
          </p:sp>
        </p:grpSp>
        <p:sp>
          <p:nvSpPr>
            <p:cNvPr id="139" name="Rounded Rectangle 138"/>
            <p:cNvSpPr/>
            <p:nvPr/>
          </p:nvSpPr>
          <p:spPr>
            <a:xfrm>
              <a:off x="7571735" y="3732418"/>
              <a:ext cx="1044625" cy="450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마커관리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마커</a:t>
              </a:r>
              <a:r>
                <a:rPr lang="en-US" altLang="ko-KR" sz="800" dirty="0" smtClean="0">
                  <a:latin typeface="+mj-ea"/>
                  <a:ea typeface="+mj-ea"/>
                </a:rPr>
                <a:t>1 … N)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8697367" y="3735155"/>
              <a:ext cx="1034633" cy="44540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콘텐츠관리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콘텐츠</a:t>
              </a:r>
              <a:r>
                <a:rPr lang="en-US" altLang="ko-KR" sz="800" dirty="0" smtClean="0">
                  <a:latin typeface="+mj-ea"/>
                  <a:ea typeface="+mj-ea"/>
                </a:rPr>
                <a:t>1 … N)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8071658" y="4384649"/>
              <a:ext cx="1183015" cy="450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>
                  <a:latin typeface="+mj-ea"/>
                  <a:ea typeface="+mj-ea"/>
                </a:rPr>
                <a:t>앱</a:t>
              </a:r>
              <a:r>
                <a:rPr lang="ko-KR" altLang="en-US" sz="800" dirty="0" smtClean="0">
                  <a:latin typeface="+mj-ea"/>
                  <a:ea typeface="+mj-ea"/>
                </a:rPr>
                <a:t>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증강현실편집</a:t>
              </a:r>
              <a:r>
                <a:rPr lang="en-US" altLang="ko-KR" sz="800" dirty="0" smtClean="0">
                  <a:latin typeface="+mj-ea"/>
                  <a:ea typeface="+mj-ea"/>
                </a:rPr>
                <a:t>)</a:t>
              </a:r>
              <a:endParaRPr lang="en-US" sz="800" dirty="0">
                <a:latin typeface="+mj-ea"/>
                <a:ea typeface="+mj-ea"/>
              </a:endParaRPr>
            </a:p>
          </p:txBody>
        </p:sp>
        <p:cxnSp>
          <p:nvCxnSpPr>
            <p:cNvPr id="142" name="Elbow Connector 141"/>
            <p:cNvCxnSpPr>
              <a:stCxn id="139" idx="2"/>
              <a:endCxn id="141" idx="1"/>
            </p:cNvCxnSpPr>
            <p:nvPr/>
          </p:nvCxnSpPr>
          <p:spPr>
            <a:xfrm rot="5400000">
              <a:off x="7869457" y="4385496"/>
              <a:ext cx="426793" cy="22390"/>
            </a:xfrm>
            <a:prstGeom prst="bentConnector4">
              <a:avLst>
                <a:gd name="adj1" fmla="val 23589"/>
                <a:gd name="adj2" fmla="val 1120992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Elbow Connector 142"/>
            <p:cNvCxnSpPr>
              <a:stCxn id="140" idx="2"/>
              <a:endCxn id="141" idx="3"/>
            </p:cNvCxnSpPr>
            <p:nvPr/>
          </p:nvCxnSpPr>
          <p:spPr>
            <a:xfrm rot="16200000" flipH="1">
              <a:off x="9019913" y="4375327"/>
              <a:ext cx="429531" cy="39989"/>
            </a:xfrm>
            <a:prstGeom prst="bentConnector4">
              <a:avLst>
                <a:gd name="adj1" fmla="val 23758"/>
                <a:gd name="adj2" fmla="val 74277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8491633" y="5270354"/>
            <a:ext cx="2049513" cy="1259740"/>
            <a:chOff x="7490728" y="3283566"/>
            <a:chExt cx="2306092" cy="1643364"/>
          </a:xfrm>
        </p:grpSpPr>
        <p:grpSp>
          <p:nvGrpSpPr>
            <p:cNvPr id="147" name="Group 146"/>
            <p:cNvGrpSpPr/>
            <p:nvPr/>
          </p:nvGrpSpPr>
          <p:grpSpPr>
            <a:xfrm>
              <a:off x="7490728" y="3283566"/>
              <a:ext cx="2306092" cy="1643364"/>
              <a:chOff x="2628897" y="5668096"/>
              <a:chExt cx="1417322" cy="1056900"/>
            </a:xfrm>
          </p:grpSpPr>
          <p:sp>
            <p:nvSpPr>
              <p:cNvPr id="153" name="Rounded Rectangle 152"/>
              <p:cNvSpPr/>
              <p:nvPr/>
            </p:nvSpPr>
            <p:spPr>
              <a:xfrm>
                <a:off x="2628897" y="5668096"/>
                <a:ext cx="1417322" cy="10569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ea"/>
                  <a:ea typeface="+mj-ea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029583" y="5701267"/>
                <a:ext cx="707472" cy="258220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ko-KR" altLang="en-US" sz="1400" dirty="0" smtClean="0"/>
                  <a:t>프로젝트</a:t>
                </a:r>
                <a:r>
                  <a:rPr lang="en-US" altLang="ko-KR" sz="1400" dirty="0" smtClean="0"/>
                  <a:t>N</a:t>
                </a:r>
                <a:endParaRPr lang="en-US" sz="1400" dirty="0"/>
              </a:p>
            </p:txBody>
          </p:sp>
        </p:grpSp>
        <p:sp>
          <p:nvSpPr>
            <p:cNvPr id="148" name="Rounded Rectangle 147"/>
            <p:cNvSpPr/>
            <p:nvPr/>
          </p:nvSpPr>
          <p:spPr>
            <a:xfrm>
              <a:off x="7571735" y="3732418"/>
              <a:ext cx="1044625" cy="450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마커관리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마커</a:t>
              </a:r>
              <a:r>
                <a:rPr lang="en-US" altLang="ko-KR" sz="800" dirty="0" smtClean="0">
                  <a:latin typeface="+mj-ea"/>
                  <a:ea typeface="+mj-ea"/>
                </a:rPr>
                <a:t>1 … N)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8697367" y="3735155"/>
              <a:ext cx="1034633" cy="44540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콘텐츠관리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콘텐츠</a:t>
              </a:r>
              <a:r>
                <a:rPr lang="en-US" altLang="ko-KR" sz="800" dirty="0" smtClean="0">
                  <a:latin typeface="+mj-ea"/>
                  <a:ea typeface="+mj-ea"/>
                </a:rPr>
                <a:t>1 … N)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8071658" y="4384649"/>
              <a:ext cx="1183015" cy="450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>
                  <a:latin typeface="+mj-ea"/>
                  <a:ea typeface="+mj-ea"/>
                </a:rPr>
                <a:t>앱</a:t>
              </a:r>
              <a:r>
                <a:rPr lang="ko-KR" altLang="en-US" sz="800" dirty="0" smtClean="0">
                  <a:latin typeface="+mj-ea"/>
                  <a:ea typeface="+mj-ea"/>
                </a:rPr>
                <a:t>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증강현실편집</a:t>
              </a:r>
              <a:r>
                <a:rPr lang="en-US" altLang="ko-KR" sz="800" dirty="0" smtClean="0">
                  <a:latin typeface="+mj-ea"/>
                  <a:ea typeface="+mj-ea"/>
                </a:rPr>
                <a:t>)</a:t>
              </a:r>
              <a:endParaRPr lang="en-US" sz="800" dirty="0">
                <a:latin typeface="+mj-ea"/>
                <a:ea typeface="+mj-ea"/>
              </a:endParaRPr>
            </a:p>
          </p:txBody>
        </p:sp>
        <p:cxnSp>
          <p:nvCxnSpPr>
            <p:cNvPr id="151" name="Elbow Connector 150"/>
            <p:cNvCxnSpPr>
              <a:stCxn id="148" idx="2"/>
              <a:endCxn id="150" idx="1"/>
            </p:cNvCxnSpPr>
            <p:nvPr/>
          </p:nvCxnSpPr>
          <p:spPr>
            <a:xfrm rot="5400000">
              <a:off x="7869457" y="4385496"/>
              <a:ext cx="426793" cy="22390"/>
            </a:xfrm>
            <a:prstGeom prst="bentConnector4">
              <a:avLst>
                <a:gd name="adj1" fmla="val 23589"/>
                <a:gd name="adj2" fmla="val 1120992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Elbow Connector 151"/>
            <p:cNvCxnSpPr>
              <a:stCxn id="149" idx="2"/>
              <a:endCxn id="150" idx="3"/>
            </p:cNvCxnSpPr>
            <p:nvPr/>
          </p:nvCxnSpPr>
          <p:spPr>
            <a:xfrm rot="16200000" flipH="1">
              <a:off x="9019913" y="4375327"/>
              <a:ext cx="429531" cy="39989"/>
            </a:xfrm>
            <a:prstGeom prst="bentConnector4">
              <a:avLst>
                <a:gd name="adj1" fmla="val 23758"/>
                <a:gd name="adj2" fmla="val 74277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Connector 160"/>
          <p:cNvCxnSpPr>
            <a:stCxn id="144" idx="2"/>
            <a:endCxn id="153" idx="0"/>
          </p:cNvCxnSpPr>
          <p:nvPr/>
        </p:nvCxnSpPr>
        <p:spPr>
          <a:xfrm>
            <a:off x="9515783" y="4750985"/>
            <a:ext cx="607" cy="5193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>
            <a:stCxn id="96" idx="6"/>
            <a:endCxn id="144" idx="1"/>
          </p:cNvCxnSpPr>
          <p:nvPr/>
        </p:nvCxnSpPr>
        <p:spPr>
          <a:xfrm flipV="1">
            <a:off x="7849324" y="4121115"/>
            <a:ext cx="641702" cy="913901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96" idx="6"/>
            <a:endCxn id="153" idx="1"/>
          </p:cNvCxnSpPr>
          <p:nvPr/>
        </p:nvCxnSpPr>
        <p:spPr>
          <a:xfrm>
            <a:off x="7849324" y="5035016"/>
            <a:ext cx="642309" cy="865208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4778715" y="3835318"/>
            <a:ext cx="2377240" cy="484632"/>
            <a:chOff x="4778715" y="3835318"/>
            <a:chExt cx="2377240" cy="484632"/>
          </a:xfrm>
        </p:grpSpPr>
        <p:sp>
          <p:nvSpPr>
            <p:cNvPr id="170" name="Left-Right Arrow 169"/>
            <p:cNvSpPr/>
            <p:nvPr/>
          </p:nvSpPr>
          <p:spPr>
            <a:xfrm>
              <a:off x="5346045" y="3835318"/>
              <a:ext cx="1216152" cy="484632"/>
            </a:xfrm>
            <a:prstGeom prst="leftRightArrow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778715" y="3885281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v1.0</a:t>
              </a:r>
              <a:endParaRPr lang="en-US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565729" y="3885281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v2.0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943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증강현실앱 제작의 현 실태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ko-KR" dirty="0" smtClean="0"/>
              <a:t>증강현실</a:t>
            </a:r>
            <a:r>
              <a:rPr lang="ko-KR" altLang="en-US" dirty="0" smtClean="0"/>
              <a:t>기술의 적용분야는 현실 그자체로서 증강현실제작에 대한 수요가 매우 높아지고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증강현실제작의 전문성과 복잡성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비용 등의 문제로 일반 사용자나 중소규모업체들에서 증강현실을 제작하는것은 매우 힘든 문제로 나선다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sz="1400" dirty="0" smtClean="0"/>
              <a:t>증강현실을 제작하려면 </a:t>
            </a:r>
            <a:r>
              <a:rPr lang="ko-KR" altLang="en-US" sz="1400" dirty="0" smtClean="0">
                <a:solidFill>
                  <a:srgbClr val="C00000"/>
                </a:solidFill>
              </a:rPr>
              <a:t>현실을 인식하는 기술 </a:t>
            </a:r>
            <a:r>
              <a:rPr lang="en-US" altLang="ko-KR" sz="1400" dirty="0" smtClean="0">
                <a:solidFill>
                  <a:srgbClr val="C00000"/>
                </a:solidFill>
              </a:rPr>
              <a:t>+ </a:t>
            </a:r>
            <a:r>
              <a:rPr lang="ko-KR" altLang="en-US" sz="1400" dirty="0" smtClean="0">
                <a:solidFill>
                  <a:srgbClr val="C00000"/>
                </a:solidFill>
              </a:rPr>
              <a:t>증강현실편집기술 </a:t>
            </a:r>
            <a:r>
              <a:rPr lang="en-US" altLang="ko-KR" sz="1400" dirty="0" smtClean="0">
                <a:solidFill>
                  <a:srgbClr val="C00000"/>
                </a:solidFill>
              </a:rPr>
              <a:t>+ </a:t>
            </a:r>
            <a:r>
              <a:rPr lang="ko-KR" altLang="en-US" sz="1400" dirty="0" smtClean="0">
                <a:solidFill>
                  <a:srgbClr val="C00000"/>
                </a:solidFill>
              </a:rPr>
              <a:t>사용자상호작용기술</a:t>
            </a:r>
            <a:r>
              <a:rPr lang="ko-KR" altLang="en-US" sz="1400" dirty="0" smtClean="0"/>
              <a:t>을 </a:t>
            </a:r>
            <a:r>
              <a:rPr lang="ko-KR" altLang="en-US" sz="1400" dirty="0" smtClean="0"/>
              <a:t>다 구현하여야 한다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이러한 기술들은 </a:t>
            </a:r>
            <a:r>
              <a:rPr lang="ko-KR" altLang="en-US" sz="1400" dirty="0" smtClean="0"/>
              <a:t>의연 </a:t>
            </a:r>
            <a:r>
              <a:rPr lang="en-US" altLang="ko-KR" sz="1400" dirty="0" smtClean="0"/>
              <a:t>unity3D</a:t>
            </a:r>
            <a:r>
              <a:rPr lang="ko-KR" altLang="en-US" sz="1400" dirty="0" smtClean="0"/>
              <a:t>와 같은 전문편집도구와 비용이 크고 설치와 이용이 복잡한 현실인식엔진</a:t>
            </a:r>
            <a:r>
              <a:rPr lang="en-US" altLang="ko-KR" sz="1400" dirty="0" smtClean="0"/>
              <a:t>(AR</a:t>
            </a:r>
            <a:r>
              <a:rPr lang="ko-KR" altLang="en-US" sz="1400" dirty="0" smtClean="0"/>
              <a:t>엔진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을 이용할것을 전제로 하기때문에 </a:t>
            </a:r>
            <a:r>
              <a:rPr lang="ko-KR" altLang="en-US" sz="1400" b="1" dirty="0" smtClean="0"/>
              <a:t>전문성</a:t>
            </a:r>
            <a:r>
              <a:rPr lang="ko-KR" altLang="en-US" sz="1400" dirty="0" smtClean="0"/>
              <a:t>과 </a:t>
            </a:r>
            <a:r>
              <a:rPr lang="ko-KR" altLang="en-US" sz="1400" b="1" dirty="0" smtClean="0"/>
              <a:t>복잡성</a:t>
            </a:r>
            <a:r>
              <a:rPr lang="en-US" altLang="ko-KR" sz="1400" dirty="0" smtClean="0"/>
              <a:t>, </a:t>
            </a:r>
            <a:r>
              <a:rPr lang="ko-KR" altLang="en-US" sz="1400" b="1" dirty="0" smtClean="0"/>
              <a:t>비용성</a:t>
            </a:r>
            <a:r>
              <a:rPr lang="ko-KR" altLang="en-US" sz="1400" dirty="0" smtClean="0"/>
              <a:t>문제를 내포하게 된다</a:t>
            </a:r>
            <a:r>
              <a:rPr lang="en-US" altLang="ko-KR" sz="1400" dirty="0" smtClean="0"/>
              <a:t>.</a:t>
            </a:r>
          </a:p>
          <a:p>
            <a:r>
              <a:rPr lang="ko-KR" altLang="ko-KR" dirty="0"/>
              <a:t>최근시기 여러 나라들에서 증강현실 앱개발에서 가장 어려운 부분으로 되고있는 증강현실기술을 일반 사용자들도 쉽게 </a:t>
            </a:r>
            <a:r>
              <a:rPr lang="ko-KR" altLang="en-US" dirty="0" smtClean="0"/>
              <a:t>이용</a:t>
            </a:r>
            <a:r>
              <a:rPr lang="ko-KR" altLang="ko-KR" dirty="0" smtClean="0"/>
              <a:t>하여 </a:t>
            </a:r>
            <a:r>
              <a:rPr lang="ko-KR" altLang="ko-KR" dirty="0"/>
              <a:t>적은 비용으로 증강현실앱을 제작할수 있는 편리한 앱제작도구들을 </a:t>
            </a:r>
            <a:r>
              <a:rPr lang="ko-KR" altLang="en-US" dirty="0" smtClean="0"/>
              <a:t>내놓고</a:t>
            </a:r>
            <a:r>
              <a:rPr lang="ko-KR" altLang="ko-KR" dirty="0" smtClean="0"/>
              <a:t>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sz="1600" dirty="0" smtClean="0"/>
              <a:t>하지만 편집내용의 </a:t>
            </a:r>
            <a:r>
              <a:rPr lang="ko-KR" altLang="en-US" sz="1600" b="1" dirty="0" smtClean="0"/>
              <a:t>풍부화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현실과의 </a:t>
            </a:r>
            <a:r>
              <a:rPr lang="ko-KR" altLang="en-US" sz="1600" b="1" dirty="0" smtClean="0"/>
              <a:t>호상작용성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앱제작의 </a:t>
            </a:r>
            <a:r>
              <a:rPr lang="ko-KR" altLang="en-US" sz="1600" b="1" dirty="0" smtClean="0"/>
              <a:t>자동화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등이 원만히 해결되지 못하고 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8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다중마커사용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1.0</a:t>
            </a:r>
            <a:r>
              <a:rPr lang="ko-KR" altLang="en-US" dirty="0" smtClean="0"/>
              <a:t>에서는 한개앱에서 오직 한개 마커만을 사용할수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이것은 </a:t>
            </a:r>
            <a:r>
              <a:rPr lang="en-US" altLang="ko-KR" dirty="0" err="1" smtClean="0"/>
              <a:t>ARBook</a:t>
            </a:r>
            <a:r>
              <a:rPr lang="ko-KR" altLang="en-US" dirty="0" smtClean="0"/>
              <a:t>과 같은 한개앱에서 여러개의 마커를 사용해야 하는 요구조건을 구현할수 없었다</a:t>
            </a:r>
            <a:r>
              <a:rPr lang="en-US" altLang="ko-KR" dirty="0" smtClean="0"/>
              <a:t>.</a:t>
            </a:r>
          </a:p>
          <a:p>
            <a:r>
              <a:rPr lang="en-US" dirty="0" smtClean="0"/>
              <a:t>2.0</a:t>
            </a:r>
            <a:r>
              <a:rPr lang="ko-KR" altLang="en-US" dirty="0" smtClean="0"/>
              <a:t>에서는 한개앱에서 여러개의 마커를 등록하고 관리할수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한개 프로젝트에서 다중마커를 등록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인식할수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매 마커별로 증강현실을 따로따로 편집할수 있다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1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ko-KR" altLang="en-US" dirty="0" smtClean="0"/>
              <a:t>디모델에 여러개텍스쳐파일 </a:t>
            </a:r>
            <a:r>
              <a:rPr lang="ko-KR" altLang="en-US" dirty="0"/>
              <a:t>적</a:t>
            </a:r>
            <a:r>
              <a:rPr lang="ko-KR" altLang="en-US" dirty="0" smtClean="0"/>
              <a:t>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1.0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디모델에 단일텍스쳐파일만 적용가능했다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실례로 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다리 등 모델의 부분들에 대한 텍스쳐들을 모두 한개 파일로 구현한 단일텍스쳐파일만 사용할수 있어 모델의 부분별로 텍스쳐파일들이 여러개 존재하는 경우 편집기에서 적용불가능하였다</a:t>
            </a:r>
            <a:r>
              <a:rPr lang="en-US" altLang="ko-KR" dirty="0" smtClean="0"/>
              <a:t>.</a:t>
            </a:r>
          </a:p>
          <a:p>
            <a:r>
              <a:rPr lang="en-US" dirty="0" smtClean="0"/>
              <a:t>2.0</a:t>
            </a:r>
            <a:r>
              <a:rPr lang="ko-KR" altLang="en-US" dirty="0" smtClean="0"/>
              <a:t>에서는 부분별로 여러개의 텍스쳐파일로 제작된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디모델들도 편집기에서 다룰수 있게 그 기능을 확장한다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0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증강현실스토어</a:t>
            </a:r>
            <a:r>
              <a:rPr lang="en-US" altLang="ko-KR" dirty="0" smtClean="0"/>
              <a:t>(</a:t>
            </a:r>
            <a:r>
              <a:rPr lang="ko-KR" altLang="en-US" dirty="0" smtClean="0"/>
              <a:t>아이디어</a:t>
            </a:r>
            <a:r>
              <a:rPr lang="en-US" altLang="ko-KR" dirty="0" smtClean="0"/>
              <a:t>)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870230" y="2146046"/>
            <a:ext cx="6973203" cy="3265540"/>
            <a:chOff x="1070255" y="2146046"/>
            <a:chExt cx="6973203" cy="3265540"/>
          </a:xfrm>
        </p:grpSpPr>
        <p:grpSp>
          <p:nvGrpSpPr>
            <p:cNvPr id="46" name="Group 45"/>
            <p:cNvGrpSpPr/>
            <p:nvPr/>
          </p:nvGrpSpPr>
          <p:grpSpPr>
            <a:xfrm>
              <a:off x="1070255" y="2327564"/>
              <a:ext cx="6973203" cy="3084022"/>
              <a:chOff x="1645141" y="1945178"/>
              <a:chExt cx="8257584" cy="365206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3832168" y="1945178"/>
                <a:ext cx="4156363" cy="731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006735" y="2152996"/>
                <a:ext cx="1496290" cy="3325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AR</a:t>
                </a:r>
                <a:r>
                  <a:rPr lang="ko-KR" altLang="en-US" sz="800" dirty="0" smtClean="0"/>
                  <a:t>편집물</a:t>
                </a:r>
                <a:r>
                  <a:rPr lang="en-US" altLang="ko-KR" sz="800" dirty="0" smtClean="0"/>
                  <a:t>1</a:t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작성자</a:t>
                </a:r>
                <a:r>
                  <a:rPr lang="en-US" altLang="ko-KR" sz="800" dirty="0" smtClean="0"/>
                  <a:t>, </a:t>
                </a:r>
                <a:r>
                  <a:rPr lang="ko-KR" altLang="en-US" sz="800" dirty="0" smtClean="0"/>
                  <a:t>추천수</a:t>
                </a:r>
                <a:r>
                  <a:rPr lang="en-US" altLang="ko-KR" sz="800" dirty="0" smtClean="0"/>
                  <a:t>, </a:t>
                </a:r>
                <a:r>
                  <a:rPr lang="ko-KR" altLang="en-US" sz="800" dirty="0" smtClean="0"/>
                  <a:t>판매수</a:t>
                </a:r>
                <a:endParaRPr lang="en-US" sz="8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317673" y="2144683"/>
                <a:ext cx="1496290" cy="3325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AR</a:t>
                </a:r>
                <a:r>
                  <a:rPr lang="ko-KR" altLang="en-US" sz="800" dirty="0" smtClean="0"/>
                  <a:t>편집물</a:t>
                </a:r>
                <a:r>
                  <a:rPr lang="en-US" altLang="ko-KR" sz="800" dirty="0"/>
                  <a:t>N</a:t>
                </a:r>
                <a:r>
                  <a:rPr lang="en-US" altLang="ko-KR" sz="800" dirty="0" smtClean="0"/>
                  <a:t/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작성자</a:t>
                </a:r>
                <a:r>
                  <a:rPr lang="en-US" altLang="ko-KR" sz="800" dirty="0" smtClean="0"/>
                  <a:t>, </a:t>
                </a:r>
                <a:r>
                  <a:rPr lang="ko-KR" altLang="en-US" sz="800" dirty="0" smtClean="0"/>
                  <a:t>추천수</a:t>
                </a:r>
                <a:r>
                  <a:rPr lang="en-US" altLang="ko-KR" sz="800" dirty="0" smtClean="0"/>
                  <a:t>, </a:t>
                </a:r>
                <a:r>
                  <a:rPr lang="ko-KR" altLang="en-US" sz="800" dirty="0" smtClean="0"/>
                  <a:t>판매수</a:t>
                </a:r>
                <a:endParaRPr lang="en-US" sz="800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586153" y="2319250"/>
                <a:ext cx="631768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10"/>
              <p:cNvSpPr/>
              <p:nvPr/>
            </p:nvSpPr>
            <p:spPr>
              <a:xfrm>
                <a:off x="1713400" y="3140631"/>
                <a:ext cx="1109876" cy="79128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앱빌더</a:t>
                </a:r>
                <a:r>
                  <a:rPr lang="en-US" altLang="ko-KR" sz="1200" dirty="0" smtClean="0"/>
                  <a:t>1</a:t>
                </a:r>
                <a:r>
                  <a:rPr lang="en-US" altLang="ko-KR" sz="800" dirty="0" smtClean="0"/>
                  <a:t/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증강현실편집</a:t>
                </a:r>
                <a:r>
                  <a:rPr lang="en-US" altLang="ko-KR" sz="800" dirty="0" smtClean="0"/>
                  <a:t/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앱빌드</a:t>
                </a:r>
                <a:endParaRPr lang="en-US" sz="800" dirty="0"/>
              </a:p>
            </p:txBody>
          </p:sp>
          <p:cxnSp>
            <p:nvCxnSpPr>
              <p:cNvPr id="13" name="Elbow Connector 12"/>
              <p:cNvCxnSpPr>
                <a:stCxn id="11" idx="3"/>
                <a:endCxn id="5" idx="1"/>
              </p:cNvCxnSpPr>
              <p:nvPr/>
            </p:nvCxnSpPr>
            <p:spPr>
              <a:xfrm flipV="1">
                <a:off x="2823276" y="2310938"/>
                <a:ext cx="1008893" cy="122533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740851" y="2739558"/>
                <a:ext cx="11240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AR</a:t>
                </a:r>
                <a:r>
                  <a:rPr lang="ko-KR" altLang="en-US" sz="1200" dirty="0" smtClean="0"/>
                  <a:t>편집물공유</a:t>
                </a:r>
                <a:endParaRPr lang="en-US" sz="12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357554" y="3379123"/>
                <a:ext cx="1105593" cy="1105593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AR</a:t>
                </a:r>
                <a:br>
                  <a:rPr lang="en-US" sz="1400" dirty="0" smtClean="0"/>
                </a:br>
                <a:r>
                  <a:rPr lang="en-US" sz="1400" dirty="0" smtClean="0"/>
                  <a:t>Player</a:t>
                </a:r>
                <a:endParaRPr lang="en-US" sz="800" dirty="0"/>
              </a:p>
            </p:txBody>
          </p:sp>
          <p:cxnSp>
            <p:nvCxnSpPr>
              <p:cNvPr id="17" name="Elbow Connector 16"/>
              <p:cNvCxnSpPr>
                <a:stCxn id="5" idx="2"/>
                <a:endCxn id="15" idx="0"/>
              </p:cNvCxnSpPr>
              <p:nvPr/>
            </p:nvCxnSpPr>
            <p:spPr>
              <a:xfrm rot="16200000" flipH="1">
                <a:off x="5559138" y="3027909"/>
                <a:ext cx="702425" cy="1"/>
              </a:xfrm>
              <a:prstGeom prst="bentConnector3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le 19"/>
              <p:cNvSpPr/>
              <p:nvPr/>
            </p:nvSpPr>
            <p:spPr>
              <a:xfrm>
                <a:off x="3832167" y="5044439"/>
                <a:ext cx="1028703" cy="55279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열람자</a:t>
                </a:r>
                <a:r>
                  <a:rPr lang="en-US" altLang="ko-KR" sz="1200" dirty="0" smtClean="0"/>
                  <a:t>1</a:t>
                </a:r>
                <a:endParaRPr lang="en-US" sz="800" dirty="0"/>
              </a:p>
            </p:txBody>
          </p:sp>
          <p:cxnSp>
            <p:nvCxnSpPr>
              <p:cNvPr id="22" name="Elbow Connector 21"/>
              <p:cNvCxnSpPr>
                <a:stCxn id="20" idx="0"/>
                <a:endCxn id="15" idx="2"/>
              </p:cNvCxnSpPr>
              <p:nvPr/>
            </p:nvCxnSpPr>
            <p:spPr>
              <a:xfrm rot="5400000" flipH="1" flipV="1">
                <a:off x="4295776" y="3982662"/>
                <a:ext cx="1112520" cy="1011035"/>
              </a:xfrm>
              <a:prstGeom prst="bentConnector2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3567227" y="4362977"/>
                <a:ext cx="13195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AR</a:t>
                </a:r>
                <a:r>
                  <a:rPr lang="ko-KR" altLang="en-US" sz="1200" dirty="0" smtClean="0"/>
                  <a:t>편집물 플레이</a:t>
                </a:r>
                <a:endParaRPr lang="en-US" sz="12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432222" y="5044439"/>
                <a:ext cx="962199" cy="55279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열람자</a:t>
                </a:r>
                <a:r>
                  <a:rPr lang="en-US" altLang="ko-KR" sz="1200" dirty="0"/>
                  <a:t>2</a:t>
                </a:r>
                <a:endParaRPr lang="en-US" sz="800" dirty="0"/>
              </a:p>
            </p:txBody>
          </p:sp>
          <p:cxnSp>
            <p:nvCxnSpPr>
              <p:cNvPr id="27" name="Straight Arrow Connector 26"/>
              <p:cNvCxnSpPr>
                <a:stCxn id="15" idx="4"/>
                <a:endCxn id="25" idx="0"/>
              </p:cNvCxnSpPr>
              <p:nvPr/>
            </p:nvCxnSpPr>
            <p:spPr>
              <a:xfrm>
                <a:off x="5910351" y="4484715"/>
                <a:ext cx="2971" cy="55972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201847" y="4639976"/>
                <a:ext cx="11657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AR</a:t>
                </a:r>
                <a:r>
                  <a:rPr lang="ko-KR" altLang="en-US" sz="1200" dirty="0" smtClean="0"/>
                  <a:t>편집물 추천</a:t>
                </a:r>
                <a:endParaRPr lang="en-US" sz="1200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007631" y="5044439"/>
                <a:ext cx="964276" cy="55279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열람자</a:t>
                </a:r>
                <a:r>
                  <a:rPr lang="en-US" altLang="ko-KR" sz="1200" dirty="0" smtClean="0"/>
                  <a:t>N</a:t>
                </a:r>
                <a:endParaRPr lang="en-US" sz="800" dirty="0"/>
              </a:p>
            </p:txBody>
          </p:sp>
          <p:cxnSp>
            <p:nvCxnSpPr>
              <p:cNvPr id="32" name="Elbow Connector 31"/>
              <p:cNvCxnSpPr>
                <a:stCxn id="30" idx="0"/>
                <a:endCxn id="15" idx="6"/>
              </p:cNvCxnSpPr>
              <p:nvPr/>
            </p:nvCxnSpPr>
            <p:spPr>
              <a:xfrm rot="16200000" flipV="1">
                <a:off x="6420198" y="3974868"/>
                <a:ext cx="1112520" cy="1026622"/>
              </a:xfrm>
              <a:prstGeom prst="bentConnector2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806202" y="4353141"/>
                <a:ext cx="11657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AR</a:t>
                </a:r>
                <a:r>
                  <a:rPr lang="ko-KR" altLang="en-US" sz="1200" dirty="0" smtClean="0"/>
                  <a:t>편집물 구매</a:t>
                </a:r>
                <a:endParaRPr lang="en-US" sz="1200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8682645" y="3140631"/>
                <a:ext cx="1184563" cy="79128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앱빌더</a:t>
                </a:r>
                <a:r>
                  <a:rPr lang="en-US" altLang="ko-KR" sz="1200" dirty="0" smtClean="0"/>
                  <a:t>N</a:t>
                </a:r>
                <a:r>
                  <a:rPr lang="en-US" altLang="ko-KR" sz="800" dirty="0" smtClean="0"/>
                  <a:t/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중강현실편집</a:t>
                </a:r>
                <a:r>
                  <a:rPr lang="en-US" altLang="ko-KR" sz="800" dirty="0" smtClean="0"/>
                  <a:t/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앱빌드</a:t>
                </a:r>
                <a:endParaRPr lang="en-US" sz="800" dirty="0"/>
              </a:p>
            </p:txBody>
          </p:sp>
          <p:cxnSp>
            <p:nvCxnSpPr>
              <p:cNvPr id="37" name="Elbow Connector 36"/>
              <p:cNvCxnSpPr>
                <a:stCxn id="30" idx="3"/>
                <a:endCxn id="35" idx="2"/>
              </p:cNvCxnSpPr>
              <p:nvPr/>
            </p:nvCxnSpPr>
            <p:spPr>
              <a:xfrm flipV="1">
                <a:off x="7971906" y="3931919"/>
                <a:ext cx="1303021" cy="138891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Elbow Connector 39"/>
              <p:cNvCxnSpPr>
                <a:stCxn id="30" idx="2"/>
                <a:endCxn id="11" idx="2"/>
              </p:cNvCxnSpPr>
              <p:nvPr/>
            </p:nvCxnSpPr>
            <p:spPr>
              <a:xfrm rot="5400000" flipH="1">
                <a:off x="4046396" y="2153864"/>
                <a:ext cx="1665317" cy="5221432"/>
              </a:xfrm>
              <a:prstGeom prst="bentConnector3">
                <a:avLst>
                  <a:gd name="adj1" fmla="val -16255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8233677" y="4669714"/>
                <a:ext cx="16690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 smtClean="0"/>
                  <a:t>구매한 </a:t>
                </a:r>
                <a:r>
                  <a:rPr lang="en-US" sz="1200" dirty="0" smtClean="0"/>
                  <a:t>AR</a:t>
                </a:r>
                <a:r>
                  <a:rPr lang="ko-KR" altLang="en-US" sz="1200" dirty="0" smtClean="0"/>
                  <a:t>편집물 적용</a:t>
                </a:r>
                <a:endParaRPr lang="en-US" sz="12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645141" y="4362977"/>
                <a:ext cx="1179197" cy="328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 smtClean="0"/>
                  <a:t>수익금 창출</a:t>
                </a:r>
                <a:endParaRPr lang="en-US" sz="1200" dirty="0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139792" y="2146046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AR</a:t>
              </a:r>
              <a:r>
                <a:rPr lang="ko-KR" altLang="en-US" dirty="0" smtClean="0"/>
                <a:t>스토어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613657" y="1607467"/>
            <a:ext cx="33861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</a:t>
            </a:r>
            <a:r>
              <a:rPr lang="ko-KR" altLang="en-US" sz="1000" dirty="0" smtClean="0"/>
              <a:t>디전문가라고 하여 누구나 증강현실을 쉽게 편집할수 있는것이 아니다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증강현실은 현실과의 보다 밀접한 관계를 이루는 콘텐츠이기때문에 그것을 제작하는데서는 전문가도 일반사용자들에게도 어느 정도의 장벽이 있다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ko-KR" altLang="en-US" sz="1000" dirty="0" smtClean="0"/>
              <a:t>또한 이미 제작된 훌륭한 증강현실을 자기것으로 사용하자면 그 </a:t>
            </a:r>
            <a:r>
              <a:rPr lang="en-US" altLang="ko-KR" sz="1000" dirty="0" smtClean="0"/>
              <a:t>AR</a:t>
            </a:r>
            <a:r>
              <a:rPr lang="ko-KR" altLang="en-US" sz="1000" dirty="0" smtClean="0"/>
              <a:t>앱을 설치하거나 해당 전문업체에 의뢰해야만 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실례로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내가 </a:t>
            </a:r>
            <a:r>
              <a:rPr lang="en-US" altLang="ko-KR" sz="1000" dirty="0" smtClean="0"/>
              <a:t>AR</a:t>
            </a:r>
            <a:r>
              <a:rPr lang="ko-KR" altLang="en-US" sz="1000" dirty="0" smtClean="0"/>
              <a:t>동물사전앱을 만든다고 할때 코끼리에 대한 </a:t>
            </a:r>
            <a:r>
              <a:rPr lang="en-US" altLang="ko-KR" sz="1000" dirty="0" smtClean="0"/>
              <a:t>AR</a:t>
            </a:r>
            <a:r>
              <a:rPr lang="ko-KR" altLang="en-US" sz="1000" dirty="0" smtClean="0"/>
              <a:t>편집물이 이미 다른 </a:t>
            </a:r>
            <a:r>
              <a:rPr lang="en-US" altLang="ko-KR" sz="1000" dirty="0" smtClean="0"/>
              <a:t>AR</a:t>
            </a:r>
            <a:r>
              <a:rPr lang="ko-KR" altLang="en-US" sz="1000" dirty="0" smtClean="0"/>
              <a:t>앱에서 멋있게 제작되었지만 그것을 가져다 나의 앱에서 써먹을수는 없고 그 앱을 따로 설치하거나 제작팀에 신청해야 할것이다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이것은 코끼리를 보려면 이앱을 설치하고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거북이를 보려면 저앱을 설치하는 등 사용과잉을 초래하게 한다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앱빌더의 초기목적은 누구나 증강현실을 쉽게 제작하고 쉽게 받아들이도록 하는것이다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우리 </a:t>
            </a:r>
            <a:r>
              <a:rPr lang="en-US" altLang="ko-KR" sz="1000" dirty="0" smtClean="0"/>
              <a:t>AR</a:t>
            </a:r>
            <a:r>
              <a:rPr lang="ko-KR" altLang="en-US" sz="1000" dirty="0" smtClean="0"/>
              <a:t>엔진에 기초한 </a:t>
            </a:r>
            <a:r>
              <a:rPr lang="en-US" sz="1000" dirty="0" smtClean="0"/>
              <a:t>AR</a:t>
            </a:r>
            <a:r>
              <a:rPr lang="ko-KR" altLang="en-US" sz="1000" dirty="0" smtClean="0"/>
              <a:t>스토어와 </a:t>
            </a:r>
            <a:r>
              <a:rPr lang="en-US" altLang="ko-KR" sz="1000" dirty="0" err="1" smtClean="0"/>
              <a:t>ARPlayer</a:t>
            </a:r>
            <a:r>
              <a:rPr lang="ko-KR" altLang="en-US" sz="1000" dirty="0" smtClean="0"/>
              <a:t>를 제공함으로써 </a:t>
            </a:r>
            <a:endParaRPr lang="en-US" altLang="ko-KR" sz="1000" dirty="0" smtClean="0"/>
          </a:p>
          <a:p>
            <a:r>
              <a:rPr lang="en-US" altLang="ko-KR" sz="1000" dirty="0" smtClean="0"/>
              <a:t>1. </a:t>
            </a:r>
            <a:r>
              <a:rPr lang="ko-KR" altLang="en-US" sz="1000" dirty="0" smtClean="0"/>
              <a:t>증강현실편집물을 </a:t>
            </a:r>
            <a:r>
              <a:rPr lang="ko-KR" altLang="en-US" sz="1000" dirty="0" smtClean="0">
                <a:solidFill>
                  <a:srgbClr val="C00000"/>
                </a:solidFill>
              </a:rPr>
              <a:t>공유하고 판매</a:t>
            </a:r>
            <a:r>
              <a:rPr lang="en-US" altLang="ko-KR" sz="1000" dirty="0" smtClean="0">
                <a:solidFill>
                  <a:srgbClr val="C00000"/>
                </a:solidFill>
              </a:rPr>
              <a:t>, </a:t>
            </a:r>
            <a:r>
              <a:rPr lang="ko-KR" altLang="en-US" sz="1000" dirty="0" smtClean="0">
                <a:solidFill>
                  <a:srgbClr val="C00000"/>
                </a:solidFill>
              </a:rPr>
              <a:t>구매</a:t>
            </a:r>
            <a:r>
              <a:rPr lang="ko-KR" altLang="en-US" sz="1000" dirty="0" smtClean="0"/>
              <a:t>하여 보다 손쉽고 빠르게 더많은 증강현실앱을 창출할수 있게 한다</a:t>
            </a:r>
            <a:r>
              <a:rPr lang="en-US" altLang="ko-KR" sz="1000" dirty="0" smtClean="0"/>
              <a:t>.</a:t>
            </a:r>
          </a:p>
          <a:p>
            <a:r>
              <a:rPr lang="en-US" altLang="ko-KR" sz="1000" dirty="0" smtClean="0"/>
              <a:t>2. </a:t>
            </a:r>
            <a:r>
              <a:rPr lang="ko-KR" altLang="en-US" sz="1000" dirty="0" smtClean="0"/>
              <a:t>증강현실편집물을 제작한 공유자에게도 수익금이 조성되어 제작자들의 보다 </a:t>
            </a:r>
            <a:r>
              <a:rPr lang="ko-KR" altLang="en-US" sz="1000" dirty="0" smtClean="0">
                <a:solidFill>
                  <a:srgbClr val="C00000"/>
                </a:solidFill>
              </a:rPr>
              <a:t>활발한 경쟁을 유발</a:t>
            </a:r>
            <a:r>
              <a:rPr lang="ko-KR" altLang="en-US" sz="1000" dirty="0" smtClean="0"/>
              <a:t>시킬수 있다</a:t>
            </a:r>
            <a:r>
              <a:rPr lang="en-US" altLang="ko-KR" sz="1000" dirty="0" smtClean="0"/>
              <a:t>.</a:t>
            </a:r>
          </a:p>
          <a:p>
            <a:r>
              <a:rPr lang="en-US" altLang="ko-KR" sz="1000" dirty="0" smtClean="0"/>
              <a:t>3. </a:t>
            </a:r>
            <a:r>
              <a:rPr lang="ko-KR" altLang="en-US" sz="1000" dirty="0" smtClean="0"/>
              <a:t>스토어에 저장되는 편집물이 많아질수록 실세계의 </a:t>
            </a:r>
            <a:r>
              <a:rPr lang="en-US" altLang="ko-KR" sz="1000" dirty="0" smtClean="0"/>
              <a:t>N</a:t>
            </a:r>
            <a:r>
              <a:rPr lang="ko-KR" altLang="en-US" sz="1000" dirty="0" smtClean="0"/>
              <a:t>배되는 효과를 기대할수 있을것이며 누구나 공유하는 </a:t>
            </a:r>
            <a:r>
              <a:rPr lang="en-US" altLang="ko-KR" sz="1000" dirty="0" smtClean="0">
                <a:solidFill>
                  <a:srgbClr val="C00000"/>
                </a:solidFill>
              </a:rPr>
              <a:t>AR</a:t>
            </a:r>
            <a:r>
              <a:rPr lang="ko-KR" altLang="en-US" sz="1000" dirty="0" smtClean="0">
                <a:solidFill>
                  <a:srgbClr val="C00000"/>
                </a:solidFill>
              </a:rPr>
              <a:t>유튜브</a:t>
            </a:r>
            <a:r>
              <a:rPr lang="ko-KR" altLang="en-US" sz="1000" dirty="0" smtClean="0"/>
              <a:t>로 발전하게 될것이다</a:t>
            </a:r>
            <a:r>
              <a:rPr lang="en-US" altLang="ko-KR" sz="1000" dirty="0" smtClean="0"/>
              <a:t>.</a:t>
            </a:r>
          </a:p>
          <a:p>
            <a:r>
              <a:rPr lang="en-US" sz="1000" dirty="0" smtClean="0"/>
              <a:t>4. AR</a:t>
            </a:r>
            <a:r>
              <a:rPr lang="ko-KR" altLang="en-US" sz="1000" dirty="0" smtClean="0"/>
              <a:t>스토어운영경험에 기초하여 </a:t>
            </a:r>
            <a:r>
              <a:rPr lang="en-US" altLang="ko-KR" sz="1000" dirty="0" smtClean="0">
                <a:solidFill>
                  <a:srgbClr val="C00000"/>
                </a:solidFill>
              </a:rPr>
              <a:t>AR</a:t>
            </a:r>
            <a:r>
              <a:rPr lang="ko-KR" altLang="en-US" sz="1000" dirty="0" smtClean="0">
                <a:solidFill>
                  <a:srgbClr val="C00000"/>
                </a:solidFill>
              </a:rPr>
              <a:t>마커스토어</a:t>
            </a:r>
            <a:r>
              <a:rPr lang="ko-KR" altLang="en-US" sz="1000" dirty="0" smtClean="0"/>
              <a:t>로 확장할수 있으며 이렇게 되면 </a:t>
            </a:r>
            <a:r>
              <a:rPr lang="ko-KR" altLang="en-US" sz="1000" dirty="0" smtClean="0">
                <a:solidFill>
                  <a:srgbClr val="C00000"/>
                </a:solidFill>
              </a:rPr>
              <a:t>전세계를 마커화</a:t>
            </a:r>
            <a:r>
              <a:rPr lang="ko-KR" altLang="en-US" sz="1000" dirty="0" smtClean="0"/>
              <a:t>하여 누구나 어디서나 임의의 시각에 임의의 현실에 대해 증강현실을 맛볼수 있는 증강현실망을 구성하게 될것이다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en-US" altLang="ko-KR" sz="1000" dirty="0" smtClean="0"/>
              <a:t>(</a:t>
            </a:r>
            <a:r>
              <a:rPr lang="en-US" altLang="ko-KR" sz="1000" dirty="0" smtClean="0">
                <a:solidFill>
                  <a:srgbClr val="C00000"/>
                </a:solidFill>
              </a:rPr>
              <a:t>4AAR</a:t>
            </a:r>
            <a:r>
              <a:rPr lang="ko-KR" altLang="en-US" sz="1000" dirty="0" smtClean="0"/>
              <a:t>개념 </a:t>
            </a:r>
            <a:r>
              <a:rPr lang="en-US" altLang="ko-KR" sz="1000" dirty="0" smtClean="0"/>
              <a:t>= </a:t>
            </a:r>
            <a:r>
              <a:rPr lang="en-US" altLang="ko-KR" sz="1000" dirty="0" smtClean="0">
                <a:solidFill>
                  <a:srgbClr val="C00000"/>
                </a:solidFill>
              </a:rPr>
              <a:t>A</a:t>
            </a:r>
            <a:r>
              <a:rPr lang="en-US" altLang="ko-KR" sz="1000" dirty="0" smtClean="0"/>
              <a:t>nybody, </a:t>
            </a:r>
            <a:r>
              <a:rPr lang="en-US" altLang="ko-KR" sz="1000" dirty="0" smtClean="0">
                <a:solidFill>
                  <a:srgbClr val="C00000"/>
                </a:solidFill>
              </a:rPr>
              <a:t>A</a:t>
            </a:r>
            <a:r>
              <a:rPr lang="en-US" altLang="ko-KR" sz="1000" dirty="0" smtClean="0"/>
              <a:t>nywhere, </a:t>
            </a:r>
            <a:r>
              <a:rPr lang="en-US" altLang="ko-KR" sz="1000" dirty="0" smtClean="0">
                <a:solidFill>
                  <a:srgbClr val="C00000"/>
                </a:solidFill>
              </a:rPr>
              <a:t>A</a:t>
            </a:r>
            <a:r>
              <a:rPr lang="en-US" altLang="ko-KR" sz="1000" dirty="0" smtClean="0"/>
              <a:t>nytime, </a:t>
            </a:r>
            <a:r>
              <a:rPr lang="en-US" altLang="ko-KR" sz="1000" dirty="0" smtClean="0">
                <a:solidFill>
                  <a:srgbClr val="C00000"/>
                </a:solidFill>
              </a:rPr>
              <a:t>A</a:t>
            </a:r>
            <a:r>
              <a:rPr lang="en-US" altLang="ko-KR" sz="1000" dirty="0" smtClean="0"/>
              <a:t>nything, </a:t>
            </a:r>
            <a:r>
              <a:rPr lang="en-US" altLang="ko-KR" sz="1000" dirty="0" smtClean="0">
                <a:solidFill>
                  <a:srgbClr val="C00000"/>
                </a:solidFill>
              </a:rPr>
              <a:t>AR</a:t>
            </a:r>
            <a:r>
              <a:rPr lang="en-US" altLang="ko-KR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6653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6705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수정 및 확장기능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요약</a:t>
            </a:r>
            <a:r>
              <a:rPr lang="en-US" altLang="ko-KR" sz="2800" dirty="0" smtClean="0"/>
              <a:t>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13972"/>
              </p:ext>
            </p:extLst>
          </p:nvPr>
        </p:nvGraphicFramePr>
        <p:xfrm>
          <a:off x="805097" y="1346665"/>
          <a:ext cx="10581805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493">
                  <a:extLst>
                    <a:ext uri="{9D8B030D-6E8A-4147-A177-3AD203B41FA5}">
                      <a16:colId xmlns:a16="http://schemas.microsoft.com/office/drawing/2014/main" val="2628847357"/>
                    </a:ext>
                  </a:extLst>
                </a:gridCol>
                <a:gridCol w="3417785">
                  <a:extLst>
                    <a:ext uri="{9D8B030D-6E8A-4147-A177-3AD203B41FA5}">
                      <a16:colId xmlns:a16="http://schemas.microsoft.com/office/drawing/2014/main" val="3542906803"/>
                    </a:ext>
                  </a:extLst>
                </a:gridCol>
                <a:gridCol w="4545527">
                  <a:extLst>
                    <a:ext uri="{9D8B030D-6E8A-4147-A177-3AD203B41FA5}">
                      <a16:colId xmlns:a16="http://schemas.microsoft.com/office/drawing/2014/main" val="3973162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기능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v1.0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v2.0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8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콘텐츠사용관리범위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유저별 콘텐츠관리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프로젝트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앱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별 콘텐츠관리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667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마커개수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한개 앱에서 단일마커사용 및 인식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한개 앱에서 다중마커사용 및 인식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매 마커별로 증강현실편집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214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워크팔로우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(Workflow)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342900" algn="l" defTabSz="914400" rtl="0" eaLnBrk="1" latinLnBrk="1" hangingPunct="1">
                        <a:buAutoNum type="arabicPeriod"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마커 및 콘텐츠등록</a:t>
                      </a:r>
                      <a:endParaRPr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-342900" algn="l" defTabSz="914400" rtl="0" eaLnBrk="1" latinLnBrk="1" hangingPunct="1">
                        <a:buAutoNum type="arabicPeriod"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앱창조</a:t>
                      </a:r>
                      <a:endParaRPr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-342900" algn="l" defTabSz="914400" rtl="0" eaLnBrk="1" latinLnBrk="1" hangingPunct="1">
                        <a:buAutoNum type="arabicPeriod"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증강현실편집</a:t>
                      </a:r>
                      <a:endParaRPr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-342900" algn="l" defTabSz="914400" rtl="0" eaLnBrk="1" latinLnBrk="1" hangingPunct="1">
                        <a:buAutoNum type="arabicPeriod"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앱빌드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342900" algn="l" defTabSz="914400" rtl="0" eaLnBrk="1" latinLnBrk="1" hangingPunct="1">
                        <a:buAutoNum type="arabicPeriod"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프로젝트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앱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창조</a:t>
                      </a:r>
                      <a:endParaRPr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마커 및 콘텐츠등록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증강현실편집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앱빌드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4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지원하는 </a:t>
                      </a:r>
                      <a:r>
                        <a:rPr lang="en-US" sz="12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디모델타입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 err="1" smtClean="0">
                          <a:latin typeface="+mn-ea"/>
                          <a:ea typeface="+mn-ea"/>
                        </a:rPr>
                        <a:t>fbx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 err="1" smtClean="0">
                          <a:latin typeface="+mn-ea"/>
                          <a:ea typeface="+mn-ea"/>
                        </a:rPr>
                        <a:t>fbx</a:t>
                      </a:r>
                      <a:r>
                        <a:rPr lang="en-US" sz="12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sz="1200" dirty="0" err="1" smtClean="0">
                          <a:latin typeface="+mn-ea"/>
                          <a:ea typeface="+mn-ea"/>
                        </a:rPr>
                        <a:t>glTF</a:t>
                      </a:r>
                      <a:r>
                        <a:rPr lang="en-US" sz="12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sz="1200" dirty="0" err="1" smtClean="0">
                          <a:latin typeface="+mn-ea"/>
                          <a:ea typeface="+mn-ea"/>
                        </a:rPr>
                        <a:t>glb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970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텍스쳐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단일텍스쳐파일만 사용가능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모델의 부분별로 작성된 여러개의 텍츠쳐파일 사용가능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36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콘텐츠에 대한 사용자작용성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없음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콘텐츠를 더블클릭하면 외부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URL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로 확장링크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908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증강현실편집물스토어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아이디어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없음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지금은 사용자가 웹편집기에서 증강현실을 편집하고 그것을 앱으로 빌드하여 사용하고 있다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사용자가 웹편집기에서 편집한 </a:t>
                      </a:r>
                      <a:r>
                        <a:rPr lang="ko-KR" altLang="en-US" sz="1200" kern="1200" dirty="0" smtClean="0">
                          <a:solidFill>
                            <a:schemeClr val="accen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증강현실편집물을 공유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하도록 하고 그것을 지금의 미리보기기능처럼 다른 사용자들도 웹상에서 볼수 있게 하며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다른 사용자는 </a:t>
                      </a:r>
                      <a:r>
                        <a:rPr lang="ko-KR" altLang="en-US" sz="1200" kern="1200" dirty="0" smtClean="0">
                          <a:solidFill>
                            <a:schemeClr val="accen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공유편집물을 추천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하거나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자기 마커에 대응하기 위하여 공유자에게 지불성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 smtClean="0">
                          <a:solidFill>
                            <a:schemeClr val="accen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사용허가신청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을 하여 자기편집물로 만들어 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앱을 빌드 할수 있게 하는 기능이다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이런 기능은 우리의 증강현실엔진을 기반으로 하는 증강현실편집센터라는 하나의 증강현실콘텐츠스토어를 창립할수 있는 전제조건으로 된다고 보아진다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15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653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앱빌더 기능리스트</a:t>
            </a:r>
            <a:r>
              <a:rPr lang="en-US" altLang="ko-KR" dirty="0" smtClean="0"/>
              <a:t>(</a:t>
            </a:r>
            <a:r>
              <a:rPr lang="ko-KR" altLang="en-US" dirty="0" smtClean="0"/>
              <a:t>종합</a:t>
            </a:r>
            <a:r>
              <a:rPr lang="en-US" altLang="ko-K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69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기본기능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22219"/>
              </p:ext>
            </p:extLst>
          </p:nvPr>
        </p:nvGraphicFramePr>
        <p:xfrm>
          <a:off x="609600" y="2366961"/>
          <a:ext cx="10934700" cy="169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876">
                  <a:extLst>
                    <a:ext uri="{9D8B030D-6E8A-4147-A177-3AD203B41FA5}">
                      <a16:colId xmlns:a16="http://schemas.microsoft.com/office/drawing/2014/main" val="1679804455"/>
                    </a:ext>
                  </a:extLst>
                </a:gridCol>
                <a:gridCol w="4046911">
                  <a:extLst>
                    <a:ext uri="{9D8B030D-6E8A-4147-A177-3AD203B41FA5}">
                      <a16:colId xmlns:a16="http://schemas.microsoft.com/office/drawing/2014/main" val="1458545126"/>
                    </a:ext>
                  </a:extLst>
                </a:gridCol>
                <a:gridCol w="4113913">
                  <a:extLst>
                    <a:ext uri="{9D8B030D-6E8A-4147-A177-3AD203B41FA5}">
                      <a16:colId xmlns:a16="http://schemas.microsoft.com/office/drawing/2014/main" val="3734962551"/>
                    </a:ext>
                  </a:extLst>
                </a:gridCol>
              </a:tblGrid>
              <a:tr h="41314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기능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</a:rPr>
                        <a:t>V1.0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</a:rPr>
                        <a:t>V2.0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173830"/>
                  </a:ext>
                </a:extLst>
              </a:tr>
              <a:tr h="413147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앱빌드결과물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ea"/>
                          <a:ea typeface="+mj-ea"/>
                        </a:rPr>
                        <a:t>apk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ea"/>
                          <a:ea typeface="+mj-ea"/>
                        </a:rPr>
                        <a:t>apk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894656"/>
                  </a:ext>
                </a:extLst>
              </a:tr>
              <a:tr h="41314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j-ea"/>
                          <a:ea typeface="+mj-ea"/>
                        </a:rPr>
                        <a:t>Workflow(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워크팔로우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</a:rPr>
                        <a:t>)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마커및콘텐츠등록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</a:rPr>
                        <a:t>-&gt;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앱창조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</a:rPr>
                        <a:t>-&gt;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증강현실편집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</a:rPr>
                        <a:t>-&gt;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앱빌드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프로젝트창조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</a:rPr>
                        <a:t>-&gt;</a:t>
                      </a:r>
                      <a:r>
                        <a:rPr lang="ko-KR" altLang="en-US" sz="1200" baseline="0" dirty="0" smtClean="0">
                          <a:latin typeface="+mj-ea"/>
                          <a:ea typeface="+mj-ea"/>
                        </a:rPr>
                        <a:t>증강현실편집</a:t>
                      </a:r>
                      <a:r>
                        <a:rPr lang="en-US" altLang="ko-KR" sz="1200" baseline="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baseline="0" dirty="0" smtClean="0">
                          <a:latin typeface="+mj-ea"/>
                          <a:ea typeface="+mj-ea"/>
                        </a:rPr>
                        <a:t>마커및콘텐츠등록포함</a:t>
                      </a:r>
                      <a:r>
                        <a:rPr lang="en-US" altLang="ko-KR" sz="1200" baseline="0" dirty="0" smtClean="0">
                          <a:latin typeface="+mj-ea"/>
                          <a:ea typeface="+mj-ea"/>
                        </a:rPr>
                        <a:t>)-&gt;</a:t>
                      </a:r>
                      <a:r>
                        <a:rPr lang="ko-KR" altLang="en-US" sz="1200" baseline="0" dirty="0" smtClean="0">
                          <a:latin typeface="+mj-ea"/>
                          <a:ea typeface="+mj-ea"/>
                        </a:rPr>
                        <a:t>앱빌드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717385"/>
                  </a:ext>
                </a:extLst>
              </a:tr>
              <a:tr h="413147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지원가능한 마커이미지포맷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ea"/>
                          <a:ea typeface="+mj-ea"/>
                        </a:rPr>
                        <a:t>png</a:t>
                      </a:r>
                      <a:r>
                        <a:rPr lang="en-US" sz="1200" dirty="0" smtClean="0">
                          <a:latin typeface="+mj-ea"/>
                          <a:ea typeface="+mj-ea"/>
                        </a:rPr>
                        <a:t>,</a:t>
                      </a:r>
                      <a:r>
                        <a:rPr lang="en-US" sz="1200" baseline="0" dirty="0" smtClean="0">
                          <a:latin typeface="+mj-ea"/>
                          <a:ea typeface="+mj-ea"/>
                        </a:rPr>
                        <a:t> jpeg/jpg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ea"/>
                          <a:ea typeface="+mj-ea"/>
                        </a:rPr>
                        <a:t>png</a:t>
                      </a:r>
                      <a:r>
                        <a:rPr lang="en-US" sz="1200" dirty="0" smtClean="0">
                          <a:latin typeface="+mj-ea"/>
                          <a:ea typeface="+mj-ea"/>
                        </a:rPr>
                        <a:t>,</a:t>
                      </a:r>
                      <a:r>
                        <a:rPr lang="en-US" sz="1200" baseline="0" dirty="0" smtClean="0">
                          <a:latin typeface="+mj-ea"/>
                          <a:ea typeface="+mj-ea"/>
                        </a:rPr>
                        <a:t> jpeg/jpg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444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54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5725757"/>
              </p:ext>
            </p:extLst>
          </p:nvPr>
        </p:nvGraphicFramePr>
        <p:xfrm>
          <a:off x="913775" y="1209676"/>
          <a:ext cx="10363201" cy="557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1262022867"/>
                    </a:ext>
                  </a:extLst>
                </a:gridCol>
                <a:gridCol w="3009901">
                  <a:extLst>
                    <a:ext uri="{9D8B030D-6E8A-4147-A177-3AD203B41FA5}">
                      <a16:colId xmlns:a16="http://schemas.microsoft.com/office/drawing/2014/main" val="4123302318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3106905426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736590667"/>
                    </a:ext>
                  </a:extLst>
                </a:gridCol>
              </a:tblGrid>
              <a:tr h="279484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기능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V1.0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V2.0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990651"/>
                  </a:ext>
                </a:extLst>
              </a:tr>
              <a:tr h="279484">
                <a:tc rowSpan="5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기초모델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Plane(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평면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 smtClean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371748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Sphere(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구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26213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Cube(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박스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633344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Cylinder(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실린더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925966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Pyramid(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피라미드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09415"/>
                  </a:ext>
                </a:extLst>
              </a:tr>
              <a:tr h="279484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멀티미디어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Text(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텍스트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052841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Audio(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오디오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MP3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MP3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970513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en-US" sz="120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동영상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MP4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MP4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916995"/>
                  </a:ext>
                </a:extLst>
              </a:tr>
              <a:tr h="279484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SNS</a:t>
                      </a:r>
                      <a:r>
                        <a:rPr lang="en-US" altLang="ko-KR" sz="1200" baseline="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아이콘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Website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381374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Youtube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769039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Facebook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851482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LinkedIn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0995959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Twitter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550997"/>
                  </a:ext>
                </a:extLst>
              </a:tr>
              <a:tr h="1397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디모델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FBX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525651"/>
                  </a:ext>
                </a:extLst>
              </a:tr>
              <a:tr h="13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glTF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/GLB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971181"/>
                  </a:ext>
                </a:extLst>
              </a:tr>
              <a:tr h="279484">
                <a:tc rowSpan="4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조명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DirectionalLighting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해빛조명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282208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PointLighting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전등조명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906558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SpotLighting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무대조명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전지조명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9058729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AmbientLighting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주위조명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798996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91158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지원가능한 콘텐츠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5238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공통편집기능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04209"/>
              </p:ext>
            </p:extLst>
          </p:nvPr>
        </p:nvGraphicFramePr>
        <p:xfrm>
          <a:off x="1685925" y="2376488"/>
          <a:ext cx="8820150" cy="353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425">
                  <a:extLst>
                    <a:ext uri="{9D8B030D-6E8A-4147-A177-3AD203B41FA5}">
                      <a16:colId xmlns:a16="http://schemas.microsoft.com/office/drawing/2014/main" val="663706877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3072891100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1902884833"/>
                    </a:ext>
                  </a:extLst>
                </a:gridCol>
              </a:tblGrid>
              <a:tr h="35302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기능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V1.0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V2.0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4793198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Undo/Redo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870884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200" smtClean="0"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&lt;-&gt;</a:t>
                      </a:r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US" sz="1200" baseline="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보기 절환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72595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Axes(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좌표계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 현시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감추기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76017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Grid(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공간기준마당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현시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감추기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663867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편집공간확대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축소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(Zoom In/Out)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143665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편집공간백그라운드설정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색깔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, 360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이미지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774487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공간자동회전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정지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782964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스크린캡쳐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PNG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PNG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116589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증강현실편집물 미리보기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200" dirty="0" err="1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ARPlayer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기초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92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754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80393"/>
            <a:ext cx="10364451" cy="534008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콘텐츠편집기능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71733"/>
              </p:ext>
            </p:extLst>
          </p:nvPr>
        </p:nvGraphicFramePr>
        <p:xfrm>
          <a:off x="1685924" y="1095376"/>
          <a:ext cx="8820151" cy="558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713">
                  <a:extLst>
                    <a:ext uri="{9D8B030D-6E8A-4147-A177-3AD203B41FA5}">
                      <a16:colId xmlns:a16="http://schemas.microsoft.com/office/drawing/2014/main" val="663706877"/>
                    </a:ext>
                  </a:extLst>
                </a:gridCol>
                <a:gridCol w="1509713">
                  <a:extLst>
                    <a:ext uri="{9D8B030D-6E8A-4147-A177-3AD203B41FA5}">
                      <a16:colId xmlns:a16="http://schemas.microsoft.com/office/drawing/2014/main" val="688168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3072891100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1902884833"/>
                    </a:ext>
                  </a:extLst>
                </a:gridCol>
              </a:tblGrid>
              <a:tr h="343527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기능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V1.0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V2.0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4793198"/>
                  </a:ext>
                </a:extLst>
              </a:tr>
              <a:tr h="31747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이동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(Move)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870884"/>
                  </a:ext>
                </a:extLst>
              </a:tr>
              <a:tr h="30878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회전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(Rotation)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72595"/>
                  </a:ext>
                </a:extLst>
              </a:tr>
              <a:tr h="289489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스케일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(Scale)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76017"/>
                  </a:ext>
                </a:extLst>
              </a:tr>
              <a:tr h="308788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투명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(Transparent)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663867"/>
                  </a:ext>
                </a:extLst>
              </a:tr>
              <a:tr h="303963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라벨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(Label)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782964"/>
                  </a:ext>
                </a:extLst>
              </a:tr>
              <a:tr h="277909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색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(Color)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116589"/>
                  </a:ext>
                </a:extLst>
              </a:tr>
              <a:tr h="277909">
                <a:tc row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텍스쳐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(Texture)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단일텍스쳐파일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923203"/>
                  </a:ext>
                </a:extLst>
              </a:tr>
              <a:tr h="277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다중텍스쳐파일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74880"/>
                  </a:ext>
                </a:extLst>
              </a:tr>
              <a:tr h="277909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그림자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(Shadow)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799796"/>
                  </a:ext>
                </a:extLst>
              </a:tr>
              <a:tr h="277909">
                <a:tc rowSpan="5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재료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(Material)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BasicMaterial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502638"/>
                  </a:ext>
                </a:extLst>
              </a:tr>
              <a:tr h="277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LambertMaterial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917246"/>
                  </a:ext>
                </a:extLst>
              </a:tr>
              <a:tr h="277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StandardMaterial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075153"/>
                  </a:ext>
                </a:extLst>
              </a:tr>
              <a:tr h="277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PhongMaterial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435372"/>
                  </a:ext>
                </a:extLst>
              </a:tr>
              <a:tr h="290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ShadowMaterial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494569"/>
                  </a:ext>
                </a:extLst>
              </a:tr>
              <a:tr h="330983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링크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(Link) –</a:t>
                      </a:r>
                      <a:r>
                        <a:rPr lang="en-US" altLang="ko-K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콘텐츠더블클릭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864781"/>
                  </a:ext>
                </a:extLst>
              </a:tr>
              <a:tr h="315542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현시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감추기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(Visible/Disable)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0660333"/>
                  </a:ext>
                </a:extLst>
              </a:tr>
              <a:tr h="277909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삭제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(Remove)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3065136"/>
                  </a:ext>
                </a:extLst>
              </a:tr>
              <a:tr h="277909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콘텐츠</a:t>
                      </a:r>
                      <a:r>
                        <a:rPr lang="ko-KR" alt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액션조립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814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애니메이션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특수효과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22431"/>
              </p:ext>
            </p:extLst>
          </p:nvPr>
        </p:nvGraphicFramePr>
        <p:xfrm>
          <a:off x="1685925" y="2376488"/>
          <a:ext cx="8820151" cy="353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387">
                  <a:extLst>
                    <a:ext uri="{9D8B030D-6E8A-4147-A177-3AD203B41FA5}">
                      <a16:colId xmlns:a16="http://schemas.microsoft.com/office/drawing/2014/main" val="4278474116"/>
                    </a:ext>
                  </a:extLst>
                </a:gridCol>
                <a:gridCol w="2249387">
                  <a:extLst>
                    <a:ext uri="{9D8B030D-6E8A-4147-A177-3AD203B41FA5}">
                      <a16:colId xmlns:a16="http://schemas.microsoft.com/office/drawing/2014/main" val="663706877"/>
                    </a:ext>
                  </a:extLst>
                </a:gridCol>
                <a:gridCol w="2142949">
                  <a:extLst>
                    <a:ext uri="{9D8B030D-6E8A-4147-A177-3AD203B41FA5}">
                      <a16:colId xmlns:a16="http://schemas.microsoft.com/office/drawing/2014/main" val="3072891100"/>
                    </a:ext>
                  </a:extLst>
                </a:gridCol>
                <a:gridCol w="2178428">
                  <a:extLst>
                    <a:ext uri="{9D8B030D-6E8A-4147-A177-3AD203B41FA5}">
                      <a16:colId xmlns:a16="http://schemas.microsoft.com/office/drawing/2014/main" val="1902884833"/>
                    </a:ext>
                  </a:extLst>
                </a:gridCol>
              </a:tblGrid>
              <a:tr h="353020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기능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V1.0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V2.0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4793198"/>
                  </a:ext>
                </a:extLst>
              </a:tr>
              <a:tr h="35302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특수효과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(Particle)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구름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안개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870884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눈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72595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비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76017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불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663867"/>
                  </a:ext>
                </a:extLst>
              </a:tr>
              <a:tr h="353020">
                <a:tc rowSpan="5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애니메이션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(Timeline)</a:t>
                      </a:r>
                      <a:b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콘텐츠를 한 상태에서 다른 상태로 이행</a:t>
                      </a:r>
                      <a:endParaRPr lang="en-US" altLang="ko-KR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시간흐름방식</a:t>
                      </a:r>
                      <a:r>
                        <a:rPr lang="en-US" altLang="ko-KR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타임라인방식</a:t>
                      </a:r>
                      <a:r>
                        <a:rPr lang="en-US" altLang="ko-KR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가지</a:t>
                      </a:r>
                      <a:endParaRPr lang="en-US" altLang="ko-KR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한 콘텐츠에 대하여 여러개 애니메이션을 다중적용가능</a:t>
                      </a:r>
                      <a:endParaRPr lang="en-US" altLang="ko-KR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애니메이션 반복</a:t>
                      </a:r>
                      <a:r>
                        <a:rPr lang="en-US" altLang="ko-KR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(Loop)</a:t>
                      </a:r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설정가능</a:t>
                      </a:r>
                      <a:endParaRPr lang="en-US" altLang="ko-KR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이동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(Move)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143665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회전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(Rotation)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774487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스케일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(Scale)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782964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Fade In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116589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Fade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92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39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393279" y="2851265"/>
            <a:ext cx="370747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증강현실앱을 제작하고싶어도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1147156" y="989214"/>
            <a:ext cx="2177935" cy="1136350"/>
          </a:xfrm>
          <a:prstGeom prst="wedgeRectCallout">
            <a:avLst>
              <a:gd name="adj1" fmla="val 92491"/>
              <a:gd name="adj2" fmla="val 679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현실을 인식하려면 무엇을 어떻게 해야 할지</a:t>
            </a:r>
            <a:r>
              <a:rPr lang="en-US" altLang="ko-KR" sz="1400" dirty="0" smtClean="0"/>
              <a:t>?</a:t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 smtClean="0"/>
              <a:t>복잡성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9" name="Rectangular Callout 8"/>
          <p:cNvSpPr/>
          <p:nvPr/>
        </p:nvSpPr>
        <p:spPr>
          <a:xfrm>
            <a:off x="1147155" y="2851265"/>
            <a:ext cx="2177935" cy="1230561"/>
          </a:xfrm>
          <a:prstGeom prst="wedgeRectCallout">
            <a:avLst>
              <a:gd name="adj1" fmla="val 92491"/>
              <a:gd name="adj2" fmla="val -1845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난 </a:t>
            </a:r>
            <a:r>
              <a:rPr lang="en-US" altLang="ko-KR" sz="1400" dirty="0" smtClean="0"/>
              <a:t>unity</a:t>
            </a:r>
            <a:r>
              <a:rPr lang="ko-KR" altLang="en-US" sz="1400" dirty="0" smtClean="0"/>
              <a:t>전문가가 아닌데 증강현실을 어떻게 편집해야 하나</a:t>
            </a:r>
            <a:r>
              <a:rPr lang="en-US" altLang="ko-KR" sz="1400" dirty="0" smtClean="0"/>
              <a:t>?</a:t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 smtClean="0"/>
              <a:t>전문성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0" name="Rectangular Callout 9"/>
          <p:cNvSpPr/>
          <p:nvPr/>
        </p:nvSpPr>
        <p:spPr>
          <a:xfrm>
            <a:off x="1147154" y="4807527"/>
            <a:ext cx="2177935" cy="1014430"/>
          </a:xfrm>
          <a:prstGeom prst="wedgeRectCallout">
            <a:avLst>
              <a:gd name="adj1" fmla="val 92491"/>
              <a:gd name="adj2" fmla="val -12143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현실인식엔진이 너무 비싸요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전문가채용도</a:t>
            </a:r>
            <a:r>
              <a:rPr lang="en-US" altLang="ko-KR" sz="1400" dirty="0" smtClean="0"/>
              <a:t>…</a:t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 smtClean="0"/>
              <a:t>비용성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74302" y="61988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증강현실앱 제작의 장벽</a:t>
            </a:r>
            <a:endParaRPr lang="ko-KR" altLang="en-US" dirty="0"/>
          </a:p>
        </p:txBody>
      </p:sp>
      <p:sp>
        <p:nvSpPr>
          <p:cNvPr id="19" name="Cloud Callout 18"/>
          <p:cNvSpPr/>
          <p:nvPr/>
        </p:nvSpPr>
        <p:spPr>
          <a:xfrm>
            <a:off x="8668139" y="989214"/>
            <a:ext cx="2939650" cy="1136636"/>
          </a:xfrm>
          <a:prstGeom prst="cloudCallout">
            <a:avLst>
              <a:gd name="adj1" fmla="val -76358"/>
              <a:gd name="adj2" fmla="val 860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집정원에 눈이 내리면 좋겠는데</a:t>
            </a:r>
            <a:r>
              <a:rPr lang="en-US" altLang="ko-KR" sz="1400" dirty="0"/>
              <a:t>…</a:t>
            </a:r>
          </a:p>
          <a:p>
            <a:pPr algn="ctr"/>
            <a:r>
              <a:rPr lang="en-US" altLang="ko-KR" sz="1400" dirty="0"/>
              <a:t> (</a:t>
            </a:r>
            <a:r>
              <a:rPr lang="ko-KR" altLang="en-US" sz="1400" dirty="0"/>
              <a:t>편집내용의 풍부화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20" name="Cloud Callout 19"/>
          <p:cNvSpPr/>
          <p:nvPr/>
        </p:nvSpPr>
        <p:spPr>
          <a:xfrm>
            <a:off x="8733453" y="2677886"/>
            <a:ext cx="2874336" cy="1026619"/>
          </a:xfrm>
          <a:prstGeom prst="cloudCallout">
            <a:avLst>
              <a:gd name="adj1" fmla="val -69858"/>
              <a:gd name="adj2" fmla="val -27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나만의 앱을 만들어 자랑하고 싶어요</a:t>
            </a:r>
            <a:endParaRPr lang="en-US" altLang="ko-KR" sz="1400" dirty="0"/>
          </a:p>
          <a:p>
            <a:pPr algn="ctr"/>
            <a:r>
              <a:rPr lang="en-US" altLang="ko-KR" sz="1400" dirty="0"/>
              <a:t>(</a:t>
            </a:r>
            <a:r>
              <a:rPr lang="ko-KR" altLang="en-US" sz="1400" dirty="0"/>
              <a:t>앱제작의 자동화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21" name="Cloud Callout 20"/>
          <p:cNvSpPr/>
          <p:nvPr/>
        </p:nvSpPr>
        <p:spPr>
          <a:xfrm>
            <a:off x="8668139" y="4506686"/>
            <a:ext cx="2939650" cy="1101234"/>
          </a:xfrm>
          <a:prstGeom prst="cloudCallout">
            <a:avLst>
              <a:gd name="adj1" fmla="val -74895"/>
              <a:gd name="adj2" fmla="val -1140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귀여운 내 강아지를 클릭하면 콩콩</a:t>
            </a:r>
            <a:r>
              <a:rPr lang="en-US" altLang="ko-KR" sz="1400" dirty="0" smtClean="0"/>
              <a:t>…</a:t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/>
              <a:t>호상작용성</a:t>
            </a:r>
            <a:r>
              <a:rPr lang="en-US" altLang="ko-K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93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타사제품과의 비교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1522949"/>
              </p:ext>
            </p:extLst>
          </p:nvPr>
        </p:nvGraphicFramePr>
        <p:xfrm>
          <a:off x="657225" y="1966913"/>
          <a:ext cx="10877550" cy="454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25">
                  <a:extLst>
                    <a:ext uri="{9D8B030D-6E8A-4147-A177-3AD203B41FA5}">
                      <a16:colId xmlns:a16="http://schemas.microsoft.com/office/drawing/2014/main" val="1930823081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3166995614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3728229540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3335411199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1101657925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3065860609"/>
                    </a:ext>
                  </a:extLst>
                </a:gridCol>
              </a:tblGrid>
              <a:tr h="42177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기능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plattar.com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blippar.com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youaugment.com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ARStudio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우리앱빌더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917637"/>
                  </a:ext>
                </a:extLst>
              </a:tr>
              <a:tr h="519998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자체마커엔진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Space4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719200"/>
                  </a:ext>
                </a:extLst>
              </a:tr>
              <a:tr h="519998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자체앱빌드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Android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617437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애니메이션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타임라인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670600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특수효과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파티클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166900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편집 및 콘텐츠 풍부성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478508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여러가지 재료와 조명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422525"/>
                  </a:ext>
                </a:extLst>
              </a:tr>
              <a:tr h="488770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자체프레임웤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-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-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EVENING PHP Framework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1961129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얼굴인식기반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447024"/>
                  </a:ext>
                </a:extLst>
              </a:tr>
              <a:tr h="488770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다중마커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v2.0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28935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271837" y="4361246"/>
            <a:ext cx="7477125" cy="241683"/>
            <a:chOff x="3271837" y="4104071"/>
            <a:chExt cx="7477125" cy="2416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112" y="4104071"/>
              <a:ext cx="219075" cy="2190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887" y="4113596"/>
              <a:ext cx="219075" cy="2190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37" y="4123121"/>
              <a:ext cx="219075" cy="2190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862" y="4126679"/>
              <a:ext cx="219075" cy="2190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612" y="4123121"/>
              <a:ext cx="219075" cy="219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8046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개발제안서</a:t>
            </a:r>
            <a:r>
              <a:rPr lang="en-US" altLang="ko-KR" smtClean="0"/>
              <a:t>(v2.0)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+mn-ea"/>
              </a:rPr>
              <a:t>1</a:t>
            </a:r>
            <a:r>
              <a:rPr lang="en-US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개발기일 </a:t>
            </a:r>
            <a:r>
              <a:rPr lang="en-US" altLang="ko-KR" dirty="0" smtClean="0">
                <a:latin typeface="+mn-ea"/>
              </a:rPr>
              <a:t>- 3</a:t>
            </a:r>
            <a:r>
              <a:rPr lang="ko-KR" altLang="en-US" dirty="0" smtClean="0">
                <a:latin typeface="+mn-ea"/>
              </a:rPr>
              <a:t>개월</a:t>
            </a: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프로젝트설계 </a:t>
            </a:r>
            <a:r>
              <a:rPr lang="en-US" altLang="ko-KR" sz="1700" dirty="0" smtClean="0">
                <a:latin typeface="+mn-ea"/>
              </a:rPr>
              <a:t>– 1</a:t>
            </a:r>
            <a:r>
              <a:rPr lang="ko-KR" altLang="en-US" sz="1700" dirty="0" smtClean="0">
                <a:latin typeface="+mn-ea"/>
              </a:rPr>
              <a:t>개월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프로젝트개발 </a:t>
            </a:r>
            <a:r>
              <a:rPr lang="en-US" altLang="ko-KR" sz="1700" dirty="0" smtClean="0">
                <a:latin typeface="+mn-ea"/>
              </a:rPr>
              <a:t>– 2</a:t>
            </a:r>
            <a:r>
              <a:rPr lang="ko-KR" altLang="en-US" sz="1700" dirty="0" smtClean="0">
                <a:latin typeface="+mn-ea"/>
              </a:rPr>
              <a:t>개월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endParaRPr lang="en-US" dirty="0" smtClean="0">
              <a:latin typeface="+mn-ea"/>
            </a:endParaRPr>
          </a:p>
          <a:p>
            <a:pPr marL="0" indent="0">
              <a:buNone/>
            </a:pPr>
            <a:r>
              <a:rPr lang="en-US" dirty="0" smtClean="0">
                <a:latin typeface="+mn-ea"/>
              </a:rPr>
              <a:t>2. </a:t>
            </a:r>
            <a:r>
              <a:rPr lang="ko-KR" altLang="en-US" dirty="0" smtClean="0">
                <a:latin typeface="+mn-ea"/>
              </a:rPr>
              <a:t>개발인원 </a:t>
            </a:r>
            <a:r>
              <a:rPr lang="en-US" altLang="ko-KR" dirty="0" smtClean="0">
                <a:latin typeface="+mn-ea"/>
              </a:rPr>
              <a:t>– 7</a:t>
            </a:r>
            <a:r>
              <a:rPr lang="ko-KR" altLang="en-US" dirty="0" smtClean="0">
                <a:latin typeface="+mn-ea"/>
              </a:rPr>
              <a:t>명</a:t>
            </a: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프로젝트기획자 </a:t>
            </a: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- 1</a:t>
            </a:r>
            <a:r>
              <a:rPr lang="ko-KR" altLang="en-US" sz="1700" dirty="0" smtClean="0">
                <a:latin typeface="+mn-ea"/>
              </a:rPr>
              <a:t>명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디비설계 </a:t>
            </a:r>
            <a:r>
              <a:rPr lang="en-US" altLang="ko-KR" sz="1700" dirty="0" smtClean="0">
                <a:latin typeface="+mn-ea"/>
              </a:rPr>
              <a:t>- 1</a:t>
            </a:r>
            <a:r>
              <a:rPr lang="ko-KR" altLang="en-US" sz="1700" dirty="0" smtClean="0">
                <a:latin typeface="+mn-ea"/>
              </a:rPr>
              <a:t>명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증강현실편집툴 개발자 </a:t>
            </a:r>
            <a:r>
              <a:rPr lang="en-US" altLang="ko-KR" sz="1700" dirty="0" smtClean="0">
                <a:latin typeface="+mn-ea"/>
              </a:rPr>
              <a:t>– 2</a:t>
            </a:r>
            <a:r>
              <a:rPr lang="ko-KR" altLang="en-US" sz="1700" dirty="0" smtClean="0">
                <a:latin typeface="+mn-ea"/>
              </a:rPr>
              <a:t>명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앱제작자 </a:t>
            </a:r>
            <a:r>
              <a:rPr lang="en-US" altLang="ko-KR" sz="1700" dirty="0" smtClean="0">
                <a:latin typeface="+mn-ea"/>
              </a:rPr>
              <a:t>- 2</a:t>
            </a:r>
            <a:r>
              <a:rPr lang="ko-KR" altLang="en-US" sz="1700" dirty="0" smtClean="0">
                <a:latin typeface="+mn-ea"/>
              </a:rPr>
              <a:t>명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디자이너 </a:t>
            </a:r>
            <a:r>
              <a:rPr lang="en-US" altLang="ko-KR" sz="1700" dirty="0" smtClean="0">
                <a:latin typeface="+mn-ea"/>
              </a:rPr>
              <a:t>- 1</a:t>
            </a:r>
            <a:r>
              <a:rPr lang="ko-KR" altLang="en-US" sz="1700" dirty="0" smtClean="0">
                <a:latin typeface="+mn-ea"/>
              </a:rPr>
              <a:t>명</a:t>
            </a:r>
            <a:endParaRPr lang="en-US" sz="17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8027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앱빌더확장과 관련한 차후방향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64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다양한 콘텐츠라이브러리 제공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dirty="0" smtClean="0"/>
              <a:t>앱빌더의 목적은 원래 일반 사용자들이 증강현실에 대한 전문성을 쉽게 뛰어넘어 자기만의 증강현실을 빠르고 편리하게 편집하도록 하는것이다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여기서 핵심이 바로 증강콘텐츠인데 이것은 의연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디모델과 같은것으로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일반사용자들이 이것을 자기것으로 만들자면 구매하거나</a:t>
            </a:r>
            <a:r>
              <a:rPr lang="en-US" altLang="ko-KR" dirty="0"/>
              <a:t> </a:t>
            </a:r>
            <a:r>
              <a:rPr lang="ko-KR" altLang="en-US" dirty="0" smtClean="0"/>
              <a:t>따로 제작의뢰하여야 하는 공정이 필수로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앞으로 앱빌더에서는 일상생활이나 사업영역에서 사용자들이 자주 증강시키고 싶어하는 범용적인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디콘텐츠들</a:t>
            </a:r>
            <a:r>
              <a:rPr lang="en-US" altLang="ko-KR" dirty="0" smtClean="0"/>
              <a:t>(</a:t>
            </a:r>
            <a:r>
              <a:rPr lang="ko-KR" altLang="en-US" dirty="0" smtClean="0"/>
              <a:t>책상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표식판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고양이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선별하여 콘텐츠라이브러리 형식으로 무상제공하는 서비스를 운영할수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이를 위해서는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자체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디제작팀을 가지고 있거나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전문업체와의 협업관계를 맺고 콘텐츠들을 보다 많이 구축할수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다른 사용자들이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디콘텐츠를 공유하도록 서비스를 꾸밀수 있다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추천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포인트증가 등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ko-KR" altLang="en-US" dirty="0" smtClean="0"/>
              <a:t>또한 공유한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디콘텐츠가 다른 사람의 앱에서 이용되어 현실에 증강될때마다 공유자에게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님의 콘텐츠 </a:t>
            </a:r>
            <a:r>
              <a:rPr lang="en-US" altLang="ko-KR" dirty="0" smtClean="0"/>
              <a:t>XXX</a:t>
            </a:r>
            <a:r>
              <a:rPr lang="ko-KR" altLang="en-US" dirty="0" smtClean="0"/>
              <a:t>가 또 사용되었습니다</a:t>
            </a:r>
            <a:r>
              <a:rPr lang="en-US" altLang="ko-KR" dirty="0" smtClean="0"/>
              <a:t>.” </a:t>
            </a:r>
            <a:r>
              <a:rPr lang="ko-KR" altLang="en-US" dirty="0" smtClean="0"/>
              <a:t>등으로 보다 혜택을 주는 서비스도 고려가능하다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셋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 콘텐츠라이브러리공간에서 사용자들로부터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디제작주문건을 접수받아 제작해주는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디제작서비스도 오픈가능하다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68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인식가능한 마커타입의 확장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지금 앱빌더는 평면이미지타입의 마커만을 취급하고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앞으로 </a:t>
            </a:r>
            <a:r>
              <a:rPr lang="en-US" altLang="ko-KR" dirty="0" smtClean="0"/>
              <a:t>OCR(</a:t>
            </a:r>
            <a:r>
              <a:rPr lang="ko-KR" altLang="en-US" dirty="0" smtClean="0"/>
              <a:t>문자인식</a:t>
            </a:r>
            <a:r>
              <a:rPr lang="en-US" altLang="ko-KR" dirty="0" smtClean="0"/>
              <a:t>)</a:t>
            </a:r>
            <a:r>
              <a:rPr lang="ko-KR" altLang="en-US" dirty="0" smtClean="0"/>
              <a:t>기술을 활용하여 앱빌더에서는 글자타입의 마커위에서 증강현실을 편집가능하게 할수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</a:t>
            </a:r>
            <a:r>
              <a:rPr lang="en-US" altLang="ko-KR" dirty="0" smtClean="0"/>
              <a:t>QR</a:t>
            </a:r>
            <a:r>
              <a:rPr lang="ko-KR" altLang="en-US" dirty="0" smtClean="0"/>
              <a:t>코드도 마커타입의 한가지로 취급하게 할수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이를 위해서는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앱빌더에서 앞으로 프로젝트를 창조할때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마커타입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문자</a:t>
            </a:r>
            <a:r>
              <a:rPr lang="en-US" altLang="ko-KR" dirty="0" smtClean="0"/>
              <a:t>, QR</a:t>
            </a:r>
            <a:r>
              <a:rPr lang="ko-KR" altLang="en-US" dirty="0" smtClean="0"/>
              <a:t>코드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설정하도록 기능을 확장해야 하며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암묵적으로는 마커엔진에서 문자</a:t>
            </a:r>
            <a:r>
              <a:rPr lang="en-US" altLang="ko-KR" dirty="0" smtClean="0"/>
              <a:t>, QR</a:t>
            </a:r>
            <a:r>
              <a:rPr lang="ko-KR" altLang="en-US" dirty="0" smtClean="0"/>
              <a:t>코드를 인식할수 있어야 한다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197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IOS, </a:t>
            </a:r>
            <a:r>
              <a:rPr lang="en-US" smtClean="0"/>
              <a:t>PC </a:t>
            </a:r>
            <a:r>
              <a:rPr lang="ko-KR" altLang="en-US" smtClean="0"/>
              <a:t>버전</a:t>
            </a:r>
            <a:r>
              <a:rPr lang="ko-KR" altLang="en-US" smtClean="0"/>
              <a:t>제작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앱빌더를 서비스하는 타사제품들중에 안드로이드</a:t>
            </a:r>
            <a:r>
              <a:rPr lang="en-US" altLang="ko-KR" dirty="0" smtClean="0"/>
              <a:t>, PC, </a:t>
            </a:r>
            <a:r>
              <a:rPr lang="en-US" altLang="ko-KR" dirty="0" err="1" smtClean="0"/>
              <a:t>ios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여러 플랫폼에서 작동하는 통합적인 앱빌더서비스를 운영하는것이 아직 없는것 같다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앱빌더에서 다른 플랫폼결과물을 자동빌드하자면</a:t>
            </a:r>
            <a:r>
              <a:rPr lang="en-US" altLang="ko-KR" dirty="0" smtClean="0"/>
              <a:t>,</a:t>
            </a:r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 smtClean="0"/>
              <a:t>증강현실엔진자체가 여러 플랫폼에서 작동해야 할것이며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여러 플랫폼에서 결과물을 자동빌드하는 기술도 연구해야 한다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44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얼굴인식기반의 앱빌더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최근 증강현실서비스업체들에서 얼굴인식기반의 서비스를 하나둘 추가해나가고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대체로 얼굴이미지를 추가하여 편집하거나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실시간 웹캠얼굴자료위에서 편집하고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앱빌더에서는 전망적으로 얼굴인식기반의 편집기능을 제공할수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이를 위해서는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 smtClean="0"/>
              <a:t>얼굴인식기반으로 어떤 편집기능을 제공하여 어떤 서비스를 산출하겠는가에 대한 연구가 필요하며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이것이 수익금창출에 도움을 줄수있겠는지 검토가 필요하다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이유는 가면같은것을 얼굴에 덧씌우는것은 구태여 웹편집기에서 하지 않고 앱에서 실시간구현하는것이 더 편리하기때문에 어떤 기능을 웹편집기에서 제공하여 어떤 결과물을 산출하겠는가가 문제로 나선다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24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앱자체에서의 편집기능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웹편집기에서 제공하는 모든 편집기능은 일반사용자에게 편리하게 단순하므로 앱에서 직접 실시간편집할수 있게 하는것도 좋은 선택일수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우점은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/>
              <a:t>사용자가 실공간을 직접 보면서 콘텐츠들을 증강할수 있어 보다 현실적이고 실시간적이라는것이다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웹에서 앱으로의 빌드라는 공정이 줄어들게 된다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셋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아직 앱빌더의 </a:t>
            </a:r>
            <a:r>
              <a:rPr lang="ko-KR" altLang="en-US" smtClean="0"/>
              <a:t>편집기능처럼 앱에서 </a:t>
            </a:r>
            <a:r>
              <a:rPr lang="ko-KR" altLang="en-US" dirty="0" smtClean="0"/>
              <a:t>직접적이고도 풍부한 편집기능을 제공하는 기능이 없기때문에 이기능을 구현하면 보다 독점적인 지위를 차지할수 있을것이다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앱에서 편집한 내용은 웹편집기와도 호환성을 유지하여야 한다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61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앱빌더구매업체의 역활에 대하여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앱빌더를 아직 서비스해보지 못하였기때문에 이제 이 앱빌더를 운영하고자 하는 업체의 역활에 따라 앱빌더의 활용목적이 달라질수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앱빌더기반으로 차후 확장가능한 여러가지 서비스들</a:t>
            </a:r>
            <a:r>
              <a:rPr lang="en-US" altLang="ko-KR" dirty="0" smtClean="0"/>
              <a:t>(</a:t>
            </a:r>
            <a:r>
              <a:rPr lang="ko-KR" altLang="en-US" dirty="0" smtClean="0"/>
              <a:t>콘텐츠스토어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콘텐츠라이브러리</a:t>
            </a:r>
            <a:r>
              <a:rPr lang="en-US" altLang="ko-KR" dirty="0" smtClean="0"/>
              <a:t>, 3</a:t>
            </a:r>
            <a:r>
              <a:rPr lang="ko-KR" altLang="en-US" dirty="0" smtClean="0"/>
              <a:t>디제작서비스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앱빌더편집기능만 필요한 업체들에게는 부차적인것으로</a:t>
            </a:r>
            <a:r>
              <a:rPr lang="en-US" altLang="ko-KR" dirty="0"/>
              <a:t> </a:t>
            </a:r>
            <a:r>
              <a:rPr lang="ko-KR" altLang="en-US" dirty="0" smtClean="0"/>
              <a:t>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때문에 앱빌더에 기초한 차후 확장서비스에 보다 전망을 기대하는 운영업체들이 실지로 요구할때에 확장기능들을 개발하는것이 올은 선택일것라고 보아진다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3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증강현실앱 제작도구의 사명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14692"/>
            <a:ext cx="10363826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dirty="0" smtClean="0"/>
              <a:t>증강현실구현에서 나서는 </a:t>
            </a:r>
            <a:r>
              <a:rPr lang="ko-KR" altLang="en-US" dirty="0" smtClean="0">
                <a:solidFill>
                  <a:srgbClr val="C00000"/>
                </a:solidFill>
              </a:rPr>
              <a:t>전문성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복잡성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비용성</a:t>
            </a:r>
            <a:r>
              <a:rPr lang="ko-KR" altLang="en-US" dirty="0" smtClean="0"/>
              <a:t>을 해소하고 증강현실편집의 풍부화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호상작용성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앱빌드자동화를 원만히 실현하여 누구나 손쉽게 자기만의 증강현실과 앱을 제작할수 있는 도구를 제공하는것을 목적으로 하고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accent1"/>
                </a:solidFill>
              </a:rPr>
              <a:t>일반사용자와 증강현실사이에 존재하는 전문가적 장벽을 유연하게 해소하고 누구나 증강현실을 자기현실과  쉽게 결합하도록 하는데 앱빌더의 목표가 있다</a:t>
            </a:r>
            <a:r>
              <a:rPr lang="en-US" altLang="ko-KR" dirty="0">
                <a:solidFill>
                  <a:schemeClr val="accent1"/>
                </a:solidFill>
              </a:rPr>
              <a:t>.</a:t>
            </a:r>
            <a:endParaRPr lang="en-US" altLang="ko-KR" dirty="0" smtClean="0">
              <a:solidFill>
                <a:schemeClr val="accent1"/>
              </a:solidFill>
            </a:endParaRPr>
          </a:p>
          <a:p>
            <a:r>
              <a:rPr lang="ko-KR" altLang="en-US" dirty="0" smtClean="0"/>
              <a:t>간단히 마커이미지만을 등록하여 </a:t>
            </a:r>
            <a:r>
              <a:rPr lang="ko-KR" altLang="en-US" dirty="0" smtClean="0">
                <a:solidFill>
                  <a:schemeClr val="accent1"/>
                </a:solidFill>
              </a:rPr>
              <a:t>증강현실엔진</a:t>
            </a:r>
            <a:r>
              <a:rPr lang="ko-KR" altLang="en-US" dirty="0" smtClean="0"/>
              <a:t>을 사용할수 있게 하는것이다</a:t>
            </a:r>
            <a:r>
              <a:rPr lang="en-US" altLang="ko-KR" dirty="0" smtClean="0"/>
              <a:t>.</a:t>
            </a:r>
          </a:p>
          <a:p>
            <a:r>
              <a:rPr lang="ko-KR" altLang="ko-KR" dirty="0" smtClean="0"/>
              <a:t>유니티와 같</a:t>
            </a:r>
            <a:r>
              <a:rPr lang="ko-KR" altLang="en-US" dirty="0" smtClean="0"/>
              <a:t>은</a:t>
            </a:r>
            <a:r>
              <a:rPr lang="ko-KR" altLang="ko-KR" dirty="0" smtClean="0"/>
              <a:t> </a:t>
            </a:r>
            <a:r>
              <a:rPr lang="ko-KR" altLang="ko-KR" dirty="0"/>
              <a:t>별도의 프로그램설치와 복잡한</a:t>
            </a:r>
            <a:r>
              <a:rPr lang="en-US" altLang="ko-KR" dirty="0"/>
              <a:t> 3</a:t>
            </a:r>
            <a:r>
              <a:rPr lang="ko-KR" altLang="ko-KR" dirty="0"/>
              <a:t>디편집환경이 아니라 사용자들에게 친숙한 </a:t>
            </a:r>
            <a:r>
              <a:rPr lang="ko-KR" altLang="ko-KR" dirty="0" smtClean="0"/>
              <a:t>웹</a:t>
            </a:r>
            <a:r>
              <a:rPr lang="ko-KR" altLang="en-US" dirty="0" smtClean="0"/>
              <a:t>상</a:t>
            </a:r>
            <a:r>
              <a:rPr lang="ko-KR" altLang="ko-KR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>
                <a:solidFill>
                  <a:schemeClr val="accent1"/>
                </a:solidFill>
              </a:rPr>
              <a:t>증강현실</a:t>
            </a:r>
            <a:r>
              <a:rPr lang="ko-KR" altLang="ko-KR" dirty="0" smtClean="0">
                <a:solidFill>
                  <a:schemeClr val="accent1"/>
                </a:solidFill>
              </a:rPr>
              <a:t>편집환경</a:t>
            </a:r>
            <a:r>
              <a:rPr lang="ko-KR" altLang="ko-KR" dirty="0" smtClean="0"/>
              <a:t>을 </a:t>
            </a:r>
            <a:r>
              <a:rPr lang="ko-KR" altLang="ko-KR" dirty="0"/>
              <a:t>지원</a:t>
            </a:r>
            <a:r>
              <a:rPr lang="ko-KR" altLang="en-US" dirty="0"/>
              <a:t>하는것이다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앱빌드의 자동화를 원만히 구성하여 </a:t>
            </a:r>
            <a:r>
              <a:rPr lang="ko-KR" altLang="en-US" dirty="0" smtClean="0">
                <a:solidFill>
                  <a:schemeClr val="accent1"/>
                </a:solidFill>
              </a:rPr>
              <a:t>자기만의 앱</a:t>
            </a:r>
            <a:r>
              <a:rPr lang="ko-KR" altLang="en-US" dirty="0" smtClean="0"/>
              <a:t>을 쉽게 만들수 있게 하는것이다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0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증강현실앱 제작도구의 기능과 구성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편리한 현실인식엔진을 제공한다</a:t>
            </a:r>
            <a:r>
              <a:rPr lang="en-US" altLang="ko-KR" dirty="0" smtClean="0"/>
              <a:t>.(AR</a:t>
            </a:r>
            <a:r>
              <a:rPr lang="ko-KR" altLang="en-US" dirty="0" smtClean="0"/>
              <a:t>엔진</a:t>
            </a:r>
            <a:r>
              <a:rPr lang="en-US" altLang="ko-KR" dirty="0" smtClean="0"/>
              <a:t>)</a:t>
            </a:r>
          </a:p>
          <a:p>
            <a:r>
              <a:rPr lang="ko-KR" altLang="en-US" dirty="0"/>
              <a:t>풍부한 증강현실편집기능을 </a:t>
            </a:r>
            <a:r>
              <a:rPr lang="ko-KR" altLang="en-US" dirty="0" smtClean="0"/>
              <a:t>제공한다</a:t>
            </a:r>
            <a:r>
              <a:rPr lang="en-US" altLang="ko-KR" dirty="0" smtClean="0"/>
              <a:t>.(AR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자동화된 증강현실앱 빌드기능을 제공한다</a:t>
            </a:r>
            <a:r>
              <a:rPr lang="en-US" altLang="ko-KR" dirty="0" smtClean="0"/>
              <a:t>.(AR</a:t>
            </a:r>
            <a:r>
              <a:rPr lang="ko-KR" altLang="en-US" dirty="0" smtClean="0"/>
              <a:t>앱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b="1" dirty="0" smtClean="0"/>
              <a:t>AR</a:t>
            </a:r>
            <a:r>
              <a:rPr lang="ko-KR" altLang="en-US" b="1" dirty="0" smtClean="0"/>
              <a:t>엔진 </a:t>
            </a:r>
            <a:r>
              <a:rPr lang="en-US" altLang="ko-KR" b="1" dirty="0" smtClean="0"/>
              <a:t>+ AR</a:t>
            </a:r>
            <a:r>
              <a:rPr lang="ko-KR" altLang="en-US" b="1" dirty="0" smtClean="0"/>
              <a:t>편집기 </a:t>
            </a:r>
            <a:r>
              <a:rPr lang="en-US" altLang="ko-KR" b="1" dirty="0" smtClean="0"/>
              <a:t>+ AR</a:t>
            </a:r>
            <a:r>
              <a:rPr lang="ko-KR" altLang="en-US" b="1" dirty="0" smtClean="0"/>
              <a:t>앱 </a:t>
            </a:r>
            <a:r>
              <a:rPr lang="en-US" altLang="ko-KR" b="1" dirty="0" smtClean="0"/>
              <a:t>= AR App Builder</a:t>
            </a:r>
            <a:endParaRPr lang="ko-KR" altLang="en-US" b="1" dirty="0"/>
          </a:p>
        </p:txBody>
      </p:sp>
      <p:sp>
        <p:nvSpPr>
          <p:cNvPr id="4" name="Can 3"/>
          <p:cNvSpPr/>
          <p:nvPr/>
        </p:nvSpPr>
        <p:spPr>
          <a:xfrm>
            <a:off x="913774" y="4641549"/>
            <a:ext cx="1537855" cy="1216152"/>
          </a:xfrm>
          <a:prstGeom prst="ca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AR</a:t>
            </a:r>
            <a:r>
              <a:rPr lang="ko-KR" altLang="en-US" dirty="0" smtClean="0"/>
              <a:t>편집기</a:t>
            </a:r>
            <a:endParaRPr lang="ko-KR" altLang="en-US" dirty="0"/>
          </a:p>
        </p:txBody>
      </p:sp>
      <p:sp>
        <p:nvSpPr>
          <p:cNvPr id="5" name="Can 4"/>
          <p:cNvSpPr/>
          <p:nvPr/>
        </p:nvSpPr>
        <p:spPr>
          <a:xfrm>
            <a:off x="3295423" y="4637530"/>
            <a:ext cx="1537855" cy="1216152"/>
          </a:xfrm>
          <a:prstGeom prst="ca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 smtClean="0"/>
              <a:t>엔진</a:t>
            </a:r>
            <a:endParaRPr lang="ko-KR" altLang="en-US" dirty="0"/>
          </a:p>
        </p:txBody>
      </p:sp>
      <p:sp>
        <p:nvSpPr>
          <p:cNvPr id="6" name="Can 5"/>
          <p:cNvSpPr/>
          <p:nvPr/>
        </p:nvSpPr>
        <p:spPr>
          <a:xfrm>
            <a:off x="5647680" y="4637530"/>
            <a:ext cx="1537855" cy="1216152"/>
          </a:xfrm>
          <a:prstGeom prst="ca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/>
              <a:t>앱</a:t>
            </a:r>
          </a:p>
        </p:txBody>
      </p:sp>
      <p:sp>
        <p:nvSpPr>
          <p:cNvPr id="9" name="Can 8"/>
          <p:cNvSpPr/>
          <p:nvPr/>
        </p:nvSpPr>
        <p:spPr>
          <a:xfrm>
            <a:off x="7963068" y="4654155"/>
            <a:ext cx="1537855" cy="1216152"/>
          </a:xfrm>
          <a:prstGeom prst="ca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 smtClean="0"/>
              <a:t> </a:t>
            </a:r>
            <a:r>
              <a:rPr lang="en-US" altLang="ko-KR" dirty="0" smtClean="0"/>
              <a:t>App Builder</a:t>
            </a:r>
            <a:endParaRPr lang="ko-KR" altLang="en-US" dirty="0"/>
          </a:p>
        </p:txBody>
      </p:sp>
      <p:sp>
        <p:nvSpPr>
          <p:cNvPr id="10" name="Plus 9"/>
          <p:cNvSpPr/>
          <p:nvPr/>
        </p:nvSpPr>
        <p:spPr>
          <a:xfrm>
            <a:off x="2583558" y="4940182"/>
            <a:ext cx="579936" cy="610848"/>
          </a:xfrm>
          <a:prstGeom prst="mathPlus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lus 10"/>
          <p:cNvSpPr/>
          <p:nvPr/>
        </p:nvSpPr>
        <p:spPr>
          <a:xfrm>
            <a:off x="4938803" y="4940182"/>
            <a:ext cx="579936" cy="610848"/>
          </a:xfrm>
          <a:prstGeom prst="mathPlus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Equal 12"/>
          <p:cNvSpPr/>
          <p:nvPr/>
        </p:nvSpPr>
        <p:spPr>
          <a:xfrm>
            <a:off x="7317229" y="4973433"/>
            <a:ext cx="514145" cy="577597"/>
          </a:xfrm>
          <a:prstGeom prst="mathEqual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마커기반 앱빌더 </a:t>
            </a:r>
            <a:r>
              <a:rPr lang="en-US" altLang="ko-KR" dirty="0" smtClean="0"/>
              <a:t>v1.0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마커기반앱빌더 </a:t>
            </a:r>
            <a:r>
              <a:rPr lang="en-US" altLang="ko-KR" dirty="0" smtClean="0"/>
              <a:t>1.0</a:t>
            </a:r>
            <a:r>
              <a:rPr lang="ko-KR" altLang="en-US" dirty="0" smtClean="0"/>
              <a:t>은 이미 개발되었으며 그가 지원하는 기능만으로도 앱빌더의 </a:t>
            </a:r>
            <a:r>
              <a:rPr lang="ko-KR" altLang="en-US" dirty="0" smtClean="0"/>
              <a:t>기능을 </a:t>
            </a:r>
            <a:r>
              <a:rPr lang="ko-KR" altLang="en-US" dirty="0" smtClean="0"/>
              <a:t>충분히 </a:t>
            </a:r>
            <a:r>
              <a:rPr lang="ko-KR" altLang="en-US" dirty="0" smtClean="0"/>
              <a:t>경험할 수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9235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127374" y="2891365"/>
            <a:ext cx="2734888" cy="2840500"/>
            <a:chOff x="7456516" y="2015594"/>
            <a:chExt cx="2734888" cy="2840500"/>
          </a:xfrm>
        </p:grpSpPr>
        <p:sp>
          <p:nvSpPr>
            <p:cNvPr id="6" name="Rounded Rectangle 5"/>
            <p:cNvSpPr/>
            <p:nvPr/>
          </p:nvSpPr>
          <p:spPr>
            <a:xfrm>
              <a:off x="7456516" y="2015594"/>
              <a:ext cx="2734888" cy="93102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AR</a:t>
              </a:r>
              <a:r>
                <a:rPr lang="ko-KR" altLang="en-US" sz="1600" dirty="0" smtClean="0"/>
                <a:t>콘텐츠</a:t>
              </a:r>
              <a:endParaRPr lang="en-US" altLang="ko-KR" sz="1600" dirty="0" smtClean="0"/>
            </a:p>
            <a:p>
              <a:pPr algn="ctr"/>
              <a:r>
                <a:rPr lang="ko-KR" altLang="en-US" sz="1200" dirty="0" smtClean="0"/>
                <a:t>평면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원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구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큐브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실린더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피라미드</a:t>
              </a:r>
              <a:r>
                <a:rPr lang="en-US" altLang="ko-KR" sz="1200" dirty="0" smtClean="0"/>
                <a:t>,</a:t>
              </a:r>
              <a:br>
                <a:rPr lang="en-US" altLang="ko-KR" sz="1200" dirty="0" smtClean="0"/>
              </a:br>
              <a:r>
                <a:rPr lang="ko-KR" altLang="en-US" sz="1200" dirty="0" smtClean="0"/>
                <a:t>이미지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오디오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동영상</a:t>
              </a:r>
              <a:r>
                <a:rPr lang="en-US" altLang="ko-KR" sz="1200" dirty="0" smtClean="0"/>
                <a:t>, 3</a:t>
              </a:r>
              <a:r>
                <a:rPr lang="ko-KR" altLang="en-US" sz="1200" dirty="0" smtClean="0"/>
                <a:t>디모델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본문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파노라마이미지</a:t>
              </a:r>
              <a:r>
                <a:rPr lang="en-US" altLang="ko-KR" sz="1200" dirty="0" smtClean="0"/>
                <a:t>, PDF, SNS</a:t>
              </a:r>
              <a:r>
                <a:rPr lang="ko-KR" altLang="en-US" sz="1200" dirty="0" smtClean="0"/>
                <a:t>아이콘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조명</a:t>
              </a:r>
              <a:endParaRPr lang="ko-KR" altLang="en-US" sz="1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56516" y="3057768"/>
              <a:ext cx="2734888" cy="8244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AR</a:t>
              </a:r>
              <a:r>
                <a:rPr lang="ko-KR" altLang="en-US" sz="1600" dirty="0" smtClean="0"/>
                <a:t>콘텐츠 </a:t>
              </a:r>
              <a:r>
                <a:rPr lang="en-US" altLang="ko-KR" sz="1600" dirty="0" smtClean="0"/>
                <a:t>3D</a:t>
              </a:r>
              <a:r>
                <a:rPr lang="ko-KR" altLang="en-US" sz="1600" dirty="0" smtClean="0"/>
                <a:t>편집</a:t>
              </a:r>
              <a:endParaRPr lang="en-US" altLang="ko-KR" sz="1600" dirty="0" smtClean="0"/>
            </a:p>
            <a:p>
              <a:pPr algn="ctr"/>
              <a:r>
                <a:rPr lang="ko-KR" altLang="en-US" sz="1200" dirty="0" smtClean="0"/>
                <a:t>이동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회전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확대축소</a:t>
              </a:r>
              <a:r>
                <a:rPr lang="en-US" altLang="ko-KR" sz="1200" dirty="0" smtClean="0"/>
                <a:t>,</a:t>
              </a:r>
              <a:br>
                <a:rPr lang="en-US" altLang="ko-KR" sz="1200" dirty="0" smtClean="0"/>
              </a:br>
              <a:r>
                <a:rPr lang="ko-KR" altLang="en-US" sz="1200" dirty="0" smtClean="0"/>
                <a:t>색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텍스쳐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투명도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그림자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재질</a:t>
              </a:r>
              <a:endParaRPr lang="en-US" altLang="ko-KR" sz="1200" dirty="0" smtClean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456516" y="3981797"/>
              <a:ext cx="2734888" cy="87429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AR</a:t>
              </a:r>
              <a:r>
                <a:rPr lang="ko-KR" altLang="en-US" sz="1600" dirty="0" smtClean="0"/>
                <a:t>이펙트</a:t>
              </a:r>
              <a:endParaRPr lang="en-US" altLang="ko-KR" sz="1600" dirty="0" smtClean="0"/>
            </a:p>
            <a:p>
              <a:pPr algn="ctr"/>
              <a:r>
                <a:rPr lang="ko-KR" altLang="en-US" sz="1200" dirty="0" smtClean="0"/>
                <a:t>애니메이션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타임라인</a:t>
              </a:r>
              <a:r>
                <a:rPr lang="en-US" altLang="ko-KR" sz="1200" dirty="0" smtClean="0"/>
                <a:t>)</a:t>
              </a:r>
              <a:br>
                <a:rPr lang="en-US" altLang="ko-KR" sz="1200" dirty="0" smtClean="0"/>
              </a:br>
              <a:r>
                <a:rPr lang="ko-KR" altLang="en-US" sz="1200" dirty="0" smtClean="0"/>
                <a:t>특수효과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파티클</a:t>
              </a:r>
              <a:r>
                <a:rPr lang="en-US" altLang="ko-KR" sz="1200" dirty="0" smtClean="0"/>
                <a:t>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1396" y="1454727"/>
            <a:ext cx="345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smtClean="0"/>
              <a:t>사용자는 현실을 인식하는데 필요한 특정이미지인 마커를 등록한다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396" y="2219497"/>
            <a:ext cx="345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사용자는 마커위에 증강시킬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콘텐츠들을 등록한다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1392" y="3001583"/>
            <a:ext cx="3458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3. </a:t>
            </a:r>
            <a:r>
              <a:rPr lang="ko-KR" altLang="en-US" sz="1400" dirty="0"/>
              <a:t>사용자는 </a:t>
            </a:r>
            <a:r>
              <a:rPr lang="ko-KR" altLang="en-US" sz="1400" dirty="0" smtClean="0"/>
              <a:t>자기만의 앱이름과 </a:t>
            </a:r>
            <a:r>
              <a:rPr lang="ko-KR" altLang="en-US" sz="1400" dirty="0"/>
              <a:t>스플래쉬</a:t>
            </a:r>
            <a:r>
              <a:rPr lang="en-US" altLang="ko-KR" sz="1400" dirty="0"/>
              <a:t>, </a:t>
            </a:r>
            <a:r>
              <a:rPr lang="ko-KR" altLang="en-US" sz="1400" dirty="0"/>
              <a:t>아이콘</a:t>
            </a:r>
            <a:r>
              <a:rPr lang="en-US" altLang="ko-KR" sz="1400" dirty="0"/>
              <a:t>, </a:t>
            </a:r>
            <a:r>
              <a:rPr lang="ko-KR" altLang="en-US" sz="1400" dirty="0" smtClean="0"/>
              <a:t>이메일과 같은 앱속성을 편집하고 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편집기에 들어간다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1394" y="3981797"/>
            <a:ext cx="345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4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사용자는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편집기의 기능들을 활용하여 증강현실을 만든다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1393" y="4746567"/>
            <a:ext cx="3458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5. </a:t>
            </a:r>
            <a:r>
              <a:rPr lang="ko-KR" altLang="en-US" sz="1400" dirty="0" smtClean="0"/>
              <a:t>사용자가 빌드지령을 주면 </a:t>
            </a:r>
            <a:r>
              <a:rPr lang="en-US" altLang="ko-KR" sz="1400" dirty="0" smtClean="0"/>
              <a:t>1 ~ 4 </a:t>
            </a:r>
            <a:r>
              <a:rPr lang="ko-KR" altLang="en-US" sz="1400" dirty="0" smtClean="0"/>
              <a:t>단계에서 편집한 모든 내용을 담고 있는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앱이 자동빌드된다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4804753" y="562649"/>
            <a:ext cx="2892832" cy="6489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마커관리</a:t>
            </a:r>
            <a:endParaRPr lang="en-US" altLang="ko-KR" dirty="0" smtClean="0"/>
          </a:p>
          <a:p>
            <a:pPr algn="ctr"/>
            <a:r>
              <a:rPr lang="ko-KR" altLang="en-US" sz="1400" smtClean="0"/>
              <a:t>마커이미지파일 </a:t>
            </a:r>
            <a:r>
              <a:rPr lang="ko-KR" altLang="en-US" sz="1400" dirty="0" smtClean="0"/>
              <a:t>등록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수정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삭제</a:t>
            </a:r>
            <a:endParaRPr lang="ko-KR" alt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4804753" y="1570520"/>
            <a:ext cx="2892832" cy="6489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콘텐츠관리</a:t>
            </a:r>
            <a:endParaRPr lang="en-US" altLang="ko-KR" dirty="0" smtClean="0"/>
          </a:p>
          <a:p>
            <a:pPr algn="ctr"/>
            <a:r>
              <a:rPr lang="ko-KR" altLang="en-US" sz="1400" dirty="0" smtClean="0"/>
              <a:t>콘텐츠파일들의 등록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수정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삭제</a:t>
            </a:r>
            <a:endParaRPr lang="ko-KR" alt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4804753" y="2607925"/>
            <a:ext cx="2892832" cy="82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 smtClean="0"/>
              <a:t>앱관리</a:t>
            </a:r>
            <a:endParaRPr lang="en-US" altLang="ko-KR" dirty="0" smtClean="0"/>
          </a:p>
          <a:p>
            <a:pPr algn="ctr"/>
            <a:r>
              <a:rPr lang="en-US" altLang="ko-KR" sz="1400" dirty="0" smtClean="0"/>
              <a:t>AR</a:t>
            </a:r>
            <a:r>
              <a:rPr lang="ko-KR" altLang="en-US" sz="1400" dirty="0" smtClean="0"/>
              <a:t>앱창조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앱속성편집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빌드</a:t>
            </a:r>
            <a:endParaRPr lang="ko-KR" alt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4804753" y="5256128"/>
            <a:ext cx="2892832" cy="82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 smtClean="0"/>
              <a:t>앱빌드</a:t>
            </a:r>
            <a:endParaRPr lang="en-US" altLang="ko-KR" dirty="0" smtClean="0"/>
          </a:p>
          <a:p>
            <a:pPr algn="ctr"/>
            <a:r>
              <a:rPr lang="en-US" altLang="ko-KR" sz="1400" dirty="0" smtClean="0"/>
              <a:t>AR</a:t>
            </a:r>
            <a:r>
              <a:rPr lang="ko-KR" altLang="en-US" sz="1400" dirty="0" smtClean="0"/>
              <a:t>엔진내장</a:t>
            </a:r>
            <a:endParaRPr lang="ko-KR" alt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4804753" y="3820775"/>
            <a:ext cx="2892832" cy="10469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 smtClean="0"/>
              <a:t>편집기</a:t>
            </a:r>
            <a:endParaRPr lang="en-US" altLang="ko-KR" dirty="0" smtClean="0"/>
          </a:p>
          <a:p>
            <a:pPr algn="ctr"/>
            <a:r>
              <a:rPr lang="ko-KR" altLang="en-US" sz="1400" dirty="0" smtClean="0"/>
              <a:t>증강현실 콘텐츠 추가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편집</a:t>
            </a:r>
            <a:r>
              <a:rPr lang="en-US" altLang="ko-KR" sz="1400" dirty="0" smtClean="0"/>
              <a:t>,</a:t>
            </a:r>
            <a:br>
              <a:rPr lang="en-US" altLang="ko-KR" sz="1400" dirty="0" smtClean="0"/>
            </a:br>
            <a:r>
              <a:rPr lang="ko-KR" altLang="en-US" sz="1400" dirty="0" smtClean="0"/>
              <a:t>조명추가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편집</a:t>
            </a:r>
            <a:r>
              <a:rPr lang="en-US" altLang="ko-KR" sz="1400" dirty="0" smtClean="0"/>
              <a:t>,</a:t>
            </a:r>
            <a:br>
              <a:rPr lang="en-US" altLang="ko-KR" sz="1400" dirty="0" smtClean="0"/>
            </a:br>
            <a:r>
              <a:rPr lang="ko-KR" altLang="en-US" sz="1400" dirty="0" smtClean="0"/>
              <a:t>특수기능 추가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편집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38844" y="66357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증강현실앱 제작과정</a:t>
            </a:r>
            <a:endParaRPr lang="ko-KR" altLang="en-US" dirty="0"/>
          </a:p>
        </p:txBody>
      </p:sp>
      <p:cxnSp>
        <p:nvCxnSpPr>
          <p:cNvPr id="31" name="Straight Connector 30"/>
          <p:cNvCxnSpPr>
            <a:stCxn id="6" idx="1"/>
            <a:endCxn id="20" idx="3"/>
          </p:cNvCxnSpPr>
          <p:nvPr/>
        </p:nvCxnSpPr>
        <p:spPr>
          <a:xfrm flipH="1">
            <a:off x="7697585" y="3356878"/>
            <a:ext cx="1429789" cy="987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1"/>
            <a:endCxn id="20" idx="3"/>
          </p:cNvCxnSpPr>
          <p:nvPr/>
        </p:nvCxnSpPr>
        <p:spPr>
          <a:xfrm flipH="1" flipV="1">
            <a:off x="7697585" y="4344237"/>
            <a:ext cx="1429789" cy="1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8" idx="1"/>
          </p:cNvCxnSpPr>
          <p:nvPr/>
        </p:nvCxnSpPr>
        <p:spPr>
          <a:xfrm>
            <a:off x="7697585" y="4344237"/>
            <a:ext cx="1429789" cy="95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6008853" y="1242764"/>
            <a:ext cx="484632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Down Arrow 50"/>
          <p:cNvSpPr/>
          <p:nvPr/>
        </p:nvSpPr>
        <p:spPr>
          <a:xfrm>
            <a:off x="6008853" y="2249786"/>
            <a:ext cx="484632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Down Arrow 51"/>
          <p:cNvSpPr/>
          <p:nvPr/>
        </p:nvSpPr>
        <p:spPr>
          <a:xfrm>
            <a:off x="6008853" y="3471746"/>
            <a:ext cx="484632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Down Arrow 52"/>
          <p:cNvSpPr/>
          <p:nvPr/>
        </p:nvSpPr>
        <p:spPr>
          <a:xfrm>
            <a:off x="6008853" y="4892532"/>
            <a:ext cx="484632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lowchart: Connector 54"/>
          <p:cNvSpPr/>
          <p:nvPr/>
        </p:nvSpPr>
        <p:spPr>
          <a:xfrm>
            <a:off x="4987633" y="431237"/>
            <a:ext cx="282633" cy="28263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56" name="Flowchart: Connector 55"/>
          <p:cNvSpPr/>
          <p:nvPr/>
        </p:nvSpPr>
        <p:spPr>
          <a:xfrm>
            <a:off x="4987632" y="1433704"/>
            <a:ext cx="282633" cy="28263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57" name="Flowchart: Connector 56"/>
          <p:cNvSpPr/>
          <p:nvPr/>
        </p:nvSpPr>
        <p:spPr>
          <a:xfrm>
            <a:off x="4982855" y="2481107"/>
            <a:ext cx="282633" cy="28263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58" name="Flowchart: Connector 57"/>
          <p:cNvSpPr/>
          <p:nvPr/>
        </p:nvSpPr>
        <p:spPr>
          <a:xfrm>
            <a:off x="4982854" y="3679457"/>
            <a:ext cx="282633" cy="28263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59" name="Flowchart: Connector 58"/>
          <p:cNvSpPr/>
          <p:nvPr/>
        </p:nvSpPr>
        <p:spPr>
          <a:xfrm>
            <a:off x="4982853" y="5129982"/>
            <a:ext cx="282633" cy="28263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81392" y="5726781"/>
            <a:ext cx="3458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6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빌드된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앱을 폰에 설치하고 실행하여 마커</a:t>
            </a:r>
            <a:r>
              <a:rPr lang="ko-KR" altLang="en-US" sz="1400" dirty="0"/>
              <a:t>를</a:t>
            </a:r>
            <a:r>
              <a:rPr lang="ko-KR" altLang="en-US" sz="1400" dirty="0" smtClean="0"/>
              <a:t> 카메라로 비추면 내장된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엔진이 마커를 자동인식하게 되며 편집한 증강현실이 폰화면에 증강되어 현시된다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053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5234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마커관리</a:t>
            </a:r>
            <a:endParaRPr lang="ko-KR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250" y="4263775"/>
            <a:ext cx="2436441" cy="1945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442" y="1670858"/>
            <a:ext cx="10946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자체로 개발완성한 마커엔진은 유명한</a:t>
            </a:r>
            <a:r>
              <a:rPr lang="en-US" altLang="ko-KR" dirty="0" smtClean="0"/>
              <a:t> </a:t>
            </a:r>
            <a:r>
              <a:rPr lang="en-US" altLang="ko-KR" dirty="0" err="1"/>
              <a:t>Vuforia</a:t>
            </a:r>
            <a:r>
              <a:rPr lang="ko-KR" altLang="ko-KR" dirty="0"/>
              <a:t>의 복잡한 설치 및 </a:t>
            </a:r>
            <a:r>
              <a:rPr lang="ko-KR" altLang="ko-KR" dirty="0" smtClean="0"/>
              <a:t>사용방법</a:t>
            </a:r>
            <a:r>
              <a:rPr lang="ko-KR" altLang="en-US" dirty="0" smtClean="0"/>
              <a:t>보다는</a:t>
            </a:r>
            <a:r>
              <a:rPr lang="ko-KR" altLang="ko-KR" dirty="0" smtClean="0"/>
              <a:t> </a:t>
            </a:r>
            <a:r>
              <a:rPr lang="ko-KR" altLang="ko-KR" dirty="0"/>
              <a:t>일반 </a:t>
            </a:r>
            <a:r>
              <a:rPr lang="ko-KR" altLang="ko-KR" dirty="0" smtClean="0"/>
              <a:t>사용자</a:t>
            </a:r>
            <a:r>
              <a:rPr lang="ko-KR" altLang="en-US" dirty="0" smtClean="0"/>
              <a:t>가</a:t>
            </a:r>
            <a:r>
              <a:rPr lang="ko-KR" altLang="ko-KR" dirty="0" smtClean="0"/>
              <a:t> 마커</a:t>
            </a:r>
            <a:r>
              <a:rPr lang="ko-KR" altLang="en-US" dirty="0" smtClean="0"/>
              <a:t>이미지</a:t>
            </a:r>
            <a:r>
              <a:rPr lang="ko-KR" altLang="ko-KR" dirty="0" smtClean="0"/>
              <a:t> </a:t>
            </a:r>
            <a:r>
              <a:rPr lang="ko-KR" altLang="ko-KR" dirty="0"/>
              <a:t>하나만을 </a:t>
            </a:r>
            <a:r>
              <a:rPr lang="ko-KR" altLang="en-US" dirty="0"/>
              <a:t>등록하여</a:t>
            </a:r>
            <a:r>
              <a:rPr lang="ko-KR" altLang="ko-KR" dirty="0"/>
              <a:t> </a:t>
            </a:r>
            <a:r>
              <a:rPr lang="en-US" altLang="ko-KR" dirty="0"/>
              <a:t>AR</a:t>
            </a:r>
            <a:r>
              <a:rPr lang="ko-KR" altLang="ko-KR" dirty="0"/>
              <a:t>엔진을 사용할수 있도록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빌드된 앱에는 </a:t>
            </a:r>
            <a:r>
              <a:rPr lang="en-US" altLang="ko-KR" dirty="0" smtClean="0"/>
              <a:t>AR</a:t>
            </a:r>
            <a:r>
              <a:rPr lang="ko-KR" altLang="en-US" dirty="0" smtClean="0"/>
              <a:t>엔진이 내장되어 있으며 카메라로 비치는 마커이미지를 자동인식하여 편집한 증강현실을 폰화면상에 그대로 증강시킬수 있게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60270"/>
              </p:ext>
            </p:extLst>
          </p:nvPr>
        </p:nvGraphicFramePr>
        <p:xfrm>
          <a:off x="3998422" y="3042532"/>
          <a:ext cx="417299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495">
                  <a:extLst>
                    <a:ext uri="{9D8B030D-6E8A-4147-A177-3AD203B41FA5}">
                      <a16:colId xmlns:a16="http://schemas.microsoft.com/office/drawing/2014/main" val="209933305"/>
                    </a:ext>
                  </a:extLst>
                </a:gridCol>
                <a:gridCol w="2086495">
                  <a:extLst>
                    <a:ext uri="{9D8B030D-6E8A-4147-A177-3AD203B41FA5}">
                      <a16:colId xmlns:a16="http://schemas.microsoft.com/office/drawing/2014/main" val="1134345733"/>
                    </a:ext>
                  </a:extLst>
                </a:gridCol>
              </a:tblGrid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확장자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82036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이미지파일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jpg, jpeg,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en-US" altLang="ko-KR" sz="1400" baseline="0" dirty="0" err="1" smtClean="0"/>
                        <a:t>png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205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105" y="4263776"/>
            <a:ext cx="4207632" cy="19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053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콘텐츠관리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2525" y="1891528"/>
            <a:ext cx="1094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증강현실에 필요한 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오디오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동영상과 같은 콘텐츠들을 등록</a:t>
            </a:r>
            <a:r>
              <a:rPr lang="en-US" altLang="ko-KR" dirty="0" smtClean="0"/>
              <a:t>/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/</a:t>
            </a:r>
            <a:r>
              <a:rPr lang="ko-KR" altLang="en-US" dirty="0" smtClean="0"/>
              <a:t>삭제 가능한 기능이다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031442"/>
              </p:ext>
            </p:extLst>
          </p:nvPr>
        </p:nvGraphicFramePr>
        <p:xfrm>
          <a:off x="4009504" y="2651760"/>
          <a:ext cx="41203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172">
                  <a:extLst>
                    <a:ext uri="{9D8B030D-6E8A-4147-A177-3AD203B41FA5}">
                      <a16:colId xmlns:a16="http://schemas.microsoft.com/office/drawing/2014/main" val="209933305"/>
                    </a:ext>
                  </a:extLst>
                </a:gridCol>
                <a:gridCol w="2060172">
                  <a:extLst>
                    <a:ext uri="{9D8B030D-6E8A-4147-A177-3AD203B41FA5}">
                      <a16:colId xmlns:a16="http://schemas.microsoft.com/office/drawing/2014/main" val="1134345733"/>
                    </a:ext>
                  </a:extLst>
                </a:gridCol>
              </a:tblGrid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확장자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82036"/>
                  </a:ext>
                </a:extLst>
              </a:tr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이미지파일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jpg, jpeg,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en-US" altLang="ko-KR" sz="1400" baseline="0" dirty="0" err="1" smtClean="0"/>
                        <a:t>png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2051"/>
                  </a:ext>
                </a:extLst>
              </a:tr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오디오파일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mp3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223290"/>
                  </a:ext>
                </a:extLst>
              </a:tr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동영상파일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mp4, </a:t>
                      </a:r>
                      <a:r>
                        <a:rPr lang="en-US" altLang="ko-KR" sz="1400" dirty="0" err="1" smtClean="0"/>
                        <a:t>webm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18847"/>
                  </a:ext>
                </a:extLst>
              </a:tr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3D</a:t>
                      </a:r>
                      <a:r>
                        <a:rPr lang="ko-KR" altLang="en-US" sz="1400" dirty="0" smtClean="0"/>
                        <a:t>모델파일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Fbx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en-US" altLang="ko-KR" sz="1400" dirty="0" err="1" smtClean="0"/>
                        <a:t>glTF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en-US" altLang="ko-KR" sz="1400" dirty="0" err="1" smtClean="0"/>
                        <a:t>glb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207966"/>
                  </a:ext>
                </a:extLst>
              </a:tr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문서파일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PDF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22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9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7207</TotalTime>
  <Words>2270</Words>
  <Application>Microsoft Office PowerPoint</Application>
  <PresentationFormat>Widescreen</PresentationFormat>
  <Paragraphs>570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맑은 고딕</vt:lpstr>
      <vt:lpstr>Arial</vt:lpstr>
      <vt:lpstr>Tw Cen MT</vt:lpstr>
      <vt:lpstr>Droplet</vt:lpstr>
      <vt:lpstr>증강현실앱 제작솔루션</vt:lpstr>
      <vt:lpstr>증강현실앱 제작의 현 실태</vt:lpstr>
      <vt:lpstr>PowerPoint Presentation</vt:lpstr>
      <vt:lpstr>증강현실앱 제작도구의 사명</vt:lpstr>
      <vt:lpstr>증강현실앱 제작도구의 기능과 구성</vt:lpstr>
      <vt:lpstr>마커기반 앱빌더 v1.0</vt:lpstr>
      <vt:lpstr>PowerPoint Presentation</vt:lpstr>
      <vt:lpstr>1. 마커관리</vt:lpstr>
      <vt:lpstr>2. 콘텐츠관리</vt:lpstr>
      <vt:lpstr>3. AR앱관리</vt:lpstr>
      <vt:lpstr>4. AR 편집기</vt:lpstr>
      <vt:lpstr>AR편집기 스크린샷</vt:lpstr>
      <vt:lpstr>4.1 AR편집기-콘텐츠</vt:lpstr>
      <vt:lpstr>4.2 AR편집기-편집도구</vt:lpstr>
      <vt:lpstr>4.3 AR편집기-애니메이션(타임라인)</vt:lpstr>
      <vt:lpstr>4.3.1 AR편집기-애니 - 타임라인방식</vt:lpstr>
      <vt:lpstr>4.4 AR편집기-특수효과(파티클)</vt:lpstr>
      <vt:lpstr>마커엔진기반 앱빌더2.0</vt:lpstr>
      <vt:lpstr>프로젝트별 콘텐츠관리와 보다 개선된 작업흐름</vt:lpstr>
      <vt:lpstr>다중마커사용</vt:lpstr>
      <vt:lpstr>3디모델에 여러개텍스쳐파일 적용</vt:lpstr>
      <vt:lpstr>증강현실스토어(아이디어)</vt:lpstr>
      <vt:lpstr>수정 및 확장기능(요약)</vt:lpstr>
      <vt:lpstr>앱빌더 기능리스트(종합)</vt:lpstr>
      <vt:lpstr>기본기능</vt:lpstr>
      <vt:lpstr>지원가능한 콘텐츠</vt:lpstr>
      <vt:lpstr>공통편집기능</vt:lpstr>
      <vt:lpstr>콘텐츠편집기능</vt:lpstr>
      <vt:lpstr>애니메이션, 특수효과</vt:lpstr>
      <vt:lpstr>타사제품과의 비교</vt:lpstr>
      <vt:lpstr>개발제안서(v2.0)</vt:lpstr>
      <vt:lpstr>앱빌더확장과 관련한 차후방향</vt:lpstr>
      <vt:lpstr>다양한 콘텐츠라이브러리 제공</vt:lpstr>
      <vt:lpstr>인식가능한 마커타입의 확장</vt:lpstr>
      <vt:lpstr>IOS, PC 버전제작</vt:lpstr>
      <vt:lpstr>얼굴인식기반의 앱빌더</vt:lpstr>
      <vt:lpstr>앱자체에서의 편집기능</vt:lpstr>
      <vt:lpstr>앱빌더구매업체의 역활에 대하여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증강현실앱 제작도구</dc:title>
  <dc:creator>evening</dc:creator>
  <cp:lastModifiedBy>evening</cp:lastModifiedBy>
  <cp:revision>899</cp:revision>
  <dcterms:created xsi:type="dcterms:W3CDTF">2019-12-09T01:03:28Z</dcterms:created>
  <dcterms:modified xsi:type="dcterms:W3CDTF">2023-09-13T02:24:47Z</dcterms:modified>
</cp:coreProperties>
</file>